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57" r:id="rId2"/>
    <p:sldId id="261" r:id="rId3"/>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C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90" d="100"/>
          <a:sy n="90" d="100"/>
        </p:scale>
        <p:origin x="1910" y="-2011"/>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2" y="0"/>
            <a:ext cx="2950374" cy="498966"/>
          </a:xfrm>
          <a:prstGeom prst="rect">
            <a:avLst/>
          </a:prstGeom>
        </p:spPr>
        <p:txBody>
          <a:bodyPr vert="horz" lIns="92133" tIns="46070" rIns="92133" bIns="46070" rtlCol="0"/>
          <a:lstStyle>
            <a:lvl1pPr algn="l">
              <a:defRPr sz="1100"/>
            </a:lvl1pPr>
          </a:lstStyle>
          <a:p>
            <a:endParaRPr kumimoji="1" lang="ja-JP" altLang="en-US"/>
          </a:p>
        </p:txBody>
      </p:sp>
      <p:sp>
        <p:nvSpPr>
          <p:cNvPr id="3" name="日付プレースホルダー 2"/>
          <p:cNvSpPr>
            <a:spLocks noGrp="1"/>
          </p:cNvSpPr>
          <p:nvPr>
            <p:ph type="dt" idx="1"/>
          </p:nvPr>
        </p:nvSpPr>
        <p:spPr>
          <a:xfrm>
            <a:off x="3855222" y="0"/>
            <a:ext cx="2950372" cy="498966"/>
          </a:xfrm>
          <a:prstGeom prst="rect">
            <a:avLst/>
          </a:prstGeom>
        </p:spPr>
        <p:txBody>
          <a:bodyPr vert="horz" lIns="92133" tIns="46070" rIns="92133" bIns="46070" rtlCol="0"/>
          <a:lstStyle>
            <a:lvl1pPr algn="r">
              <a:defRPr sz="1100"/>
            </a:lvl1pPr>
          </a:lstStyle>
          <a:p>
            <a:fld id="{AF7AF6B5-4A30-4B30-9B56-216D019ACF02}" type="datetimeFigureOut">
              <a:rPr kumimoji="1" lang="ja-JP" altLang="en-US" smtClean="0"/>
              <a:t>2026/7/7</a:t>
            </a:fld>
            <a:endParaRPr kumimoji="1" lang="ja-JP" altLang="en-US"/>
          </a:p>
        </p:txBody>
      </p:sp>
      <p:sp>
        <p:nvSpPr>
          <p:cNvPr id="4" name="スライド イメージ プレースホルダー 3"/>
          <p:cNvSpPr>
            <a:spLocks noGrp="1" noRot="1" noChangeAspect="1"/>
          </p:cNvSpPr>
          <p:nvPr>
            <p:ph type="sldImg" idx="2"/>
          </p:nvPr>
        </p:nvSpPr>
        <p:spPr>
          <a:xfrm>
            <a:off x="2241550" y="1239838"/>
            <a:ext cx="2324100" cy="3357562"/>
          </a:xfrm>
          <a:prstGeom prst="rect">
            <a:avLst/>
          </a:prstGeom>
          <a:noFill/>
          <a:ln w="12700">
            <a:solidFill>
              <a:prstClr val="black"/>
            </a:solidFill>
          </a:ln>
        </p:spPr>
        <p:txBody>
          <a:bodyPr vert="horz" lIns="92133" tIns="46070" rIns="92133" bIns="46070" rtlCol="0" anchor="ctr"/>
          <a:lstStyle/>
          <a:p>
            <a:endParaRPr lang="ja-JP" altLang="en-US"/>
          </a:p>
        </p:txBody>
      </p:sp>
      <p:sp>
        <p:nvSpPr>
          <p:cNvPr id="5" name="ノート プレースホルダー 4"/>
          <p:cNvSpPr>
            <a:spLocks noGrp="1"/>
          </p:cNvSpPr>
          <p:nvPr>
            <p:ph type="body" sz="quarter" idx="3"/>
          </p:nvPr>
        </p:nvSpPr>
        <p:spPr>
          <a:xfrm>
            <a:off x="680248" y="4783365"/>
            <a:ext cx="5446722" cy="3913363"/>
          </a:xfrm>
          <a:prstGeom prst="rect">
            <a:avLst/>
          </a:prstGeom>
        </p:spPr>
        <p:txBody>
          <a:bodyPr vert="horz" lIns="92133" tIns="46070" rIns="92133" bIns="4607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2" y="9440375"/>
            <a:ext cx="2950374" cy="498966"/>
          </a:xfrm>
          <a:prstGeom prst="rect">
            <a:avLst/>
          </a:prstGeom>
        </p:spPr>
        <p:txBody>
          <a:bodyPr vert="horz" lIns="92133" tIns="46070" rIns="92133" bIns="46070"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55222" y="9440375"/>
            <a:ext cx="2950372" cy="498966"/>
          </a:xfrm>
          <a:prstGeom prst="rect">
            <a:avLst/>
          </a:prstGeom>
        </p:spPr>
        <p:txBody>
          <a:bodyPr vert="horz" lIns="92133" tIns="46070" rIns="92133" bIns="46070" rtlCol="0" anchor="b"/>
          <a:lstStyle>
            <a:lvl1pPr algn="r">
              <a:defRPr sz="1100"/>
            </a:lvl1pPr>
          </a:lstStyle>
          <a:p>
            <a:fld id="{67FE6B35-04E5-46B0-92F2-B08FD15888BC}" type="slidenum">
              <a:rPr kumimoji="1" lang="ja-JP" altLang="en-US" smtClean="0"/>
              <a:t>‹#›</a:t>
            </a:fld>
            <a:endParaRPr kumimoji="1" lang="ja-JP" altLang="en-US"/>
          </a:p>
        </p:txBody>
      </p:sp>
    </p:spTree>
    <p:extLst>
      <p:ext uri="{BB962C8B-B14F-4D97-AF65-F5344CB8AC3E}">
        <p14:creationId xmlns:p14="http://schemas.microsoft.com/office/powerpoint/2010/main" val="2099226662"/>
      </p:ext>
    </p:extLst>
  </p:cSld>
  <p:clrMap bg1="lt1" tx1="dk1" bg2="lt2" tx2="dk2" accent1="accent1" accent2="accent2" accent3="accent3" accent4="accent4" accent5="accent5" accent6="accent6" hlink="hlink" folHlink="folHlink"/>
  <p:notesStyle>
    <a:lvl1pPr marL="0" algn="l" defTabSz="684031" rtl="0" eaLnBrk="1" latinLnBrk="0" hangingPunct="1">
      <a:defRPr kumimoji="1" sz="898" kern="1200">
        <a:solidFill>
          <a:schemeClr val="tx1"/>
        </a:solidFill>
        <a:latin typeface="+mn-lt"/>
        <a:ea typeface="+mn-ea"/>
        <a:cs typeface="+mn-cs"/>
      </a:defRPr>
    </a:lvl1pPr>
    <a:lvl2pPr marL="342015" algn="l" defTabSz="684031" rtl="0" eaLnBrk="1" latinLnBrk="0" hangingPunct="1">
      <a:defRPr kumimoji="1" sz="898" kern="1200">
        <a:solidFill>
          <a:schemeClr val="tx1"/>
        </a:solidFill>
        <a:latin typeface="+mn-lt"/>
        <a:ea typeface="+mn-ea"/>
        <a:cs typeface="+mn-cs"/>
      </a:defRPr>
    </a:lvl2pPr>
    <a:lvl3pPr marL="684031" algn="l" defTabSz="684031" rtl="0" eaLnBrk="1" latinLnBrk="0" hangingPunct="1">
      <a:defRPr kumimoji="1" sz="898" kern="1200">
        <a:solidFill>
          <a:schemeClr val="tx1"/>
        </a:solidFill>
        <a:latin typeface="+mn-lt"/>
        <a:ea typeface="+mn-ea"/>
        <a:cs typeface="+mn-cs"/>
      </a:defRPr>
    </a:lvl3pPr>
    <a:lvl4pPr marL="1026046" algn="l" defTabSz="684031" rtl="0" eaLnBrk="1" latinLnBrk="0" hangingPunct="1">
      <a:defRPr kumimoji="1" sz="898" kern="1200">
        <a:solidFill>
          <a:schemeClr val="tx1"/>
        </a:solidFill>
        <a:latin typeface="+mn-lt"/>
        <a:ea typeface="+mn-ea"/>
        <a:cs typeface="+mn-cs"/>
      </a:defRPr>
    </a:lvl4pPr>
    <a:lvl5pPr marL="1368061" algn="l" defTabSz="684031" rtl="0" eaLnBrk="1" latinLnBrk="0" hangingPunct="1">
      <a:defRPr kumimoji="1" sz="898" kern="1200">
        <a:solidFill>
          <a:schemeClr val="tx1"/>
        </a:solidFill>
        <a:latin typeface="+mn-lt"/>
        <a:ea typeface="+mn-ea"/>
        <a:cs typeface="+mn-cs"/>
      </a:defRPr>
    </a:lvl5pPr>
    <a:lvl6pPr marL="1710076" algn="l" defTabSz="684031" rtl="0" eaLnBrk="1" latinLnBrk="0" hangingPunct="1">
      <a:defRPr kumimoji="1" sz="898" kern="1200">
        <a:solidFill>
          <a:schemeClr val="tx1"/>
        </a:solidFill>
        <a:latin typeface="+mn-lt"/>
        <a:ea typeface="+mn-ea"/>
        <a:cs typeface="+mn-cs"/>
      </a:defRPr>
    </a:lvl6pPr>
    <a:lvl7pPr marL="2052092" algn="l" defTabSz="684031" rtl="0" eaLnBrk="1" latinLnBrk="0" hangingPunct="1">
      <a:defRPr kumimoji="1" sz="898" kern="1200">
        <a:solidFill>
          <a:schemeClr val="tx1"/>
        </a:solidFill>
        <a:latin typeface="+mn-lt"/>
        <a:ea typeface="+mn-ea"/>
        <a:cs typeface="+mn-cs"/>
      </a:defRPr>
    </a:lvl7pPr>
    <a:lvl8pPr marL="2394107" algn="l" defTabSz="684031" rtl="0" eaLnBrk="1" latinLnBrk="0" hangingPunct="1">
      <a:defRPr kumimoji="1" sz="898" kern="1200">
        <a:solidFill>
          <a:schemeClr val="tx1"/>
        </a:solidFill>
        <a:latin typeface="+mn-lt"/>
        <a:ea typeface="+mn-ea"/>
        <a:cs typeface="+mn-cs"/>
      </a:defRPr>
    </a:lvl8pPr>
    <a:lvl9pPr marL="2736123" algn="l" defTabSz="684031" rtl="0" eaLnBrk="1" latinLnBrk="0" hangingPunct="1">
      <a:defRPr kumimoji="1" sz="89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161029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428207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26085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3408726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459920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4210037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1402237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2086223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124782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2737036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32F81CF-2265-41EC-BA48-2ED28CD8EE77}" type="datetimeFigureOut">
              <a:rPr kumimoji="1" lang="ja-JP" altLang="en-US" smtClean="0"/>
              <a:t>2026/7/7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2110760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32F81CF-2265-41EC-BA48-2ED28CD8EE77}" type="datetimeFigureOut">
              <a:rPr kumimoji="1" lang="ja-JP" altLang="en-US" smtClean="0"/>
              <a:t>2026/7/7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A14590D-BEBB-41C0-AC98-D26975287511}" type="slidenum">
              <a:rPr kumimoji="1" lang="ja-JP" altLang="en-US" smtClean="0"/>
              <a:t>‹#›</a:t>
            </a:fld>
            <a:endParaRPr kumimoji="1" lang="ja-JP" altLang="en-US"/>
          </a:p>
        </p:txBody>
      </p:sp>
    </p:spTree>
    <p:extLst>
      <p:ext uri="{BB962C8B-B14F-4D97-AF65-F5344CB8AC3E}">
        <p14:creationId xmlns:p14="http://schemas.microsoft.com/office/powerpoint/2010/main" val="34515826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757" y="976799"/>
            <a:ext cx="6017839" cy="2817352"/>
          </a:xfrm>
          <a:prstGeom prst="rect">
            <a:avLst/>
          </a:prstGeom>
          <a:effectLst>
            <a:softEdge rad="241300"/>
          </a:effectLst>
        </p:spPr>
      </p:pic>
      <p:sp>
        <p:nvSpPr>
          <p:cNvPr id="9" name="テキスト ボックス 8"/>
          <p:cNvSpPr txBox="1"/>
          <p:nvPr/>
        </p:nvSpPr>
        <p:spPr>
          <a:xfrm>
            <a:off x="3429000" y="2862214"/>
            <a:ext cx="2835029" cy="338554"/>
          </a:xfrm>
          <a:prstGeom prst="rect">
            <a:avLst/>
          </a:prstGeom>
          <a:noFill/>
        </p:spPr>
        <p:txBody>
          <a:bodyPr wrap="square" rtlCol="0">
            <a:spAutoFit/>
          </a:bodyPr>
          <a:lstStyle/>
          <a:p>
            <a:r>
              <a:rPr lang="ja-JP" altLang="en-US" sz="1600" b="1" dirty="0">
                <a:solidFill>
                  <a:schemeClr val="bg1"/>
                </a:solidFill>
                <a:latin typeface="Meiryo UI" panose="020B0604030504040204" pitchFamily="50" charset="-128"/>
                <a:ea typeface="Meiryo UI" panose="020B0604030504040204" pitchFamily="50" charset="-128"/>
              </a:rPr>
              <a:t>きれいな美味しさ　いつも、旬。</a:t>
            </a:r>
            <a:endParaRPr lang="en-US" altLang="ja-JP" sz="1600" b="1" dirty="0">
              <a:solidFill>
                <a:schemeClr val="bg1"/>
              </a:solidFill>
              <a:latin typeface="Meiryo UI" panose="020B0604030504040204" pitchFamily="50" charset="-128"/>
              <a:ea typeface="Meiryo UI" panose="020B0604030504040204" pitchFamily="50" charset="-128"/>
            </a:endParaRPr>
          </a:p>
        </p:txBody>
      </p:sp>
      <p:sp>
        <p:nvSpPr>
          <p:cNvPr id="2" name="正方形/長方形 1"/>
          <p:cNvSpPr/>
          <p:nvPr/>
        </p:nvSpPr>
        <p:spPr>
          <a:xfrm>
            <a:off x="0" y="-5384"/>
            <a:ext cx="6858000" cy="7637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962"/>
          </a:p>
        </p:txBody>
      </p:sp>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996" y="110324"/>
            <a:ext cx="2360212" cy="494286"/>
          </a:xfrm>
          <a:prstGeom prst="rect">
            <a:avLst/>
          </a:prstGeom>
        </p:spPr>
      </p:pic>
      <p:sp>
        <p:nvSpPr>
          <p:cNvPr id="12" name="コンテンツ プレースホルダー 2"/>
          <p:cNvSpPr txBox="1">
            <a:spLocks/>
          </p:cNvSpPr>
          <p:nvPr/>
        </p:nvSpPr>
        <p:spPr>
          <a:xfrm>
            <a:off x="1150827" y="7198517"/>
            <a:ext cx="4251473" cy="1536758"/>
          </a:xfrm>
          <a:prstGeom prst="rect">
            <a:avLst/>
          </a:prstGeom>
          <a:ln>
            <a:solidFill>
              <a:schemeClr val="bg1">
                <a:lumMod val="65000"/>
              </a:schemeClr>
            </a:solidFill>
          </a:ln>
        </p:spPr>
        <p:txBody>
          <a:bodyPr lIns="129869" tIns="129869" rIns="129869" bIns="129869"/>
          <a:lstStyle>
            <a:lvl1pPr marL="391146" indent="-391146" algn="l" defTabSz="1043056" rtl="0" eaLnBrk="1" latinLnBrk="0" hangingPunct="1">
              <a:spcBef>
                <a:spcPct val="20000"/>
              </a:spcBef>
              <a:buFont typeface="Arial" pitchFamily="34" charset="0"/>
              <a:buChar char="•"/>
              <a:defRPr kumimoji="1"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kumimoji="1"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kumimoji="1"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marL="0" indent="0">
              <a:buClr>
                <a:schemeClr val="accent1">
                  <a:lumMod val="75000"/>
                </a:schemeClr>
              </a:buClr>
              <a:buNone/>
              <a:defRPr/>
            </a:pPr>
            <a:r>
              <a:rPr lang="ja-JP" altLang="en-US" sz="1050" b="1" dirty="0">
                <a:solidFill>
                  <a:srgbClr val="002060"/>
                </a:solidFill>
                <a:latin typeface="Meiryo UI" panose="020B0604030504040204" pitchFamily="50" charset="-128"/>
                <a:ea typeface="Meiryo UI" panose="020B0604030504040204" pitchFamily="50" charset="-128"/>
              </a:rPr>
              <a:t>企業理念</a:t>
            </a:r>
            <a:endParaRPr lang="en-US" altLang="ja-JP" sz="1050" b="1" dirty="0">
              <a:solidFill>
                <a:srgbClr val="002060"/>
              </a:solidFill>
              <a:latin typeface="Meiryo UI" panose="020B0604030504040204" pitchFamily="50" charset="-128"/>
              <a:ea typeface="Meiryo UI" panose="020B0604030504040204" pitchFamily="50" charset="-128"/>
            </a:endParaRPr>
          </a:p>
          <a:p>
            <a:pPr marL="0" indent="0">
              <a:buClr>
                <a:schemeClr val="accent1">
                  <a:lumMod val="75000"/>
                </a:schemeClr>
              </a:buClr>
              <a:buNone/>
              <a:defRPr/>
            </a:pPr>
            <a:r>
              <a:rPr lang="ja-JP" altLang="en-US" sz="1050" dirty="0">
                <a:latin typeface="Meiryo UI" panose="020B0604030504040204" pitchFamily="50" charset="-128"/>
                <a:ea typeface="Meiryo UI" panose="020B0604030504040204" pitchFamily="50" charset="-128"/>
              </a:rPr>
              <a:t>私たちは</a:t>
            </a:r>
            <a:r>
              <a:rPr lang="ja-JP" altLang="ja-JP" sz="1050" dirty="0">
                <a:latin typeface="Meiryo UI" panose="020B0604030504040204" pitchFamily="50" charset="-128"/>
                <a:ea typeface="Meiryo UI" panose="020B0604030504040204" pitchFamily="50" charset="-128"/>
              </a:rPr>
              <a:t>一人ひとり</a:t>
            </a:r>
            <a:r>
              <a:rPr lang="ja-JP" altLang="en-US" sz="1050" dirty="0">
                <a:latin typeface="Meiryo UI" panose="020B0604030504040204" pitchFamily="50" charset="-128"/>
                <a:ea typeface="Meiryo UI" panose="020B0604030504040204" pitchFamily="50" charset="-128"/>
              </a:rPr>
              <a:t>が自分らしく働き、笑顔とおいしさをつくります</a:t>
            </a:r>
            <a:endParaRPr lang="en-US" altLang="ja-JP" sz="1050" dirty="0">
              <a:latin typeface="Meiryo UI" panose="020B0604030504040204" pitchFamily="50" charset="-128"/>
              <a:ea typeface="Meiryo UI" panose="020B0604030504040204" pitchFamily="50" charset="-128"/>
            </a:endParaRPr>
          </a:p>
          <a:p>
            <a:pPr marL="0" indent="0">
              <a:buClr>
                <a:schemeClr val="accent1">
                  <a:lumMod val="75000"/>
                </a:schemeClr>
              </a:buClr>
              <a:buNone/>
              <a:defRPr/>
            </a:pPr>
            <a:endParaRPr lang="en-US" altLang="ja-JP" sz="1050" dirty="0">
              <a:solidFill>
                <a:schemeClr val="accent5">
                  <a:lumMod val="75000"/>
                </a:schemeClr>
              </a:solidFill>
              <a:latin typeface="Meiryo UI" panose="020B0604030504040204" pitchFamily="50" charset="-128"/>
              <a:ea typeface="Meiryo UI" panose="020B0604030504040204" pitchFamily="50" charset="-128"/>
            </a:endParaRPr>
          </a:p>
          <a:p>
            <a:pPr marL="0" indent="0">
              <a:buClr>
                <a:schemeClr val="accent1">
                  <a:lumMod val="75000"/>
                </a:schemeClr>
              </a:buClr>
              <a:buNone/>
              <a:defRPr/>
            </a:pPr>
            <a:r>
              <a:rPr lang="ja-JP" altLang="en-US" sz="1050" b="1" dirty="0">
                <a:solidFill>
                  <a:srgbClr val="002060"/>
                </a:solidFill>
                <a:latin typeface="Meiryo UI" panose="020B0604030504040204" pitchFamily="50" charset="-128"/>
                <a:ea typeface="Meiryo UI" panose="020B0604030504040204" pitchFamily="50" charset="-128"/>
              </a:rPr>
              <a:t>行動指針</a:t>
            </a:r>
            <a:endParaRPr lang="en-US" altLang="ja-JP" sz="1050" b="1" dirty="0">
              <a:solidFill>
                <a:srgbClr val="002060"/>
              </a:solidFill>
              <a:latin typeface="Meiryo UI" panose="020B0604030504040204" pitchFamily="50" charset="-128"/>
              <a:ea typeface="Meiryo UI" panose="020B0604030504040204" pitchFamily="50" charset="-128"/>
            </a:endParaRPr>
          </a:p>
          <a:p>
            <a:pPr marL="0" indent="0">
              <a:buClr>
                <a:schemeClr val="accent1">
                  <a:lumMod val="75000"/>
                </a:schemeClr>
              </a:buClr>
              <a:buNone/>
              <a:defRPr/>
            </a:pPr>
            <a:r>
              <a:rPr lang="ja-JP" altLang="en-US" sz="1050" dirty="0">
                <a:latin typeface="Meiryo UI" panose="020B0604030504040204" pitchFamily="50" charset="-128"/>
                <a:ea typeface="Meiryo UI" panose="020B0604030504040204" pitchFamily="50" charset="-128"/>
              </a:rPr>
              <a:t>尊   　重    　  関心と思いやりを持ってお互いを尊重しよう</a:t>
            </a:r>
            <a:endParaRPr lang="en-US" altLang="ja-JP" sz="1050" dirty="0">
              <a:latin typeface="Meiryo UI" panose="020B0604030504040204" pitchFamily="50" charset="-128"/>
              <a:ea typeface="Meiryo UI" panose="020B0604030504040204" pitchFamily="50" charset="-128"/>
            </a:endParaRPr>
          </a:p>
          <a:p>
            <a:pPr marL="0" indent="0">
              <a:buClr>
                <a:schemeClr val="accent1">
                  <a:lumMod val="75000"/>
                </a:schemeClr>
              </a:buClr>
              <a:buNone/>
              <a:defRPr/>
            </a:pPr>
            <a:r>
              <a:rPr lang="ja-JP" altLang="en-US" sz="1050" dirty="0">
                <a:latin typeface="Meiryo UI" panose="020B0604030504040204" pitchFamily="50" charset="-128"/>
                <a:ea typeface="Meiryo UI" panose="020B0604030504040204" pitchFamily="50" charset="-128"/>
              </a:rPr>
              <a:t>誠  　 実        自分と野菜に正直に向き合おう</a:t>
            </a:r>
            <a:endParaRPr lang="en-US" altLang="ja-JP" sz="1050" dirty="0">
              <a:latin typeface="Meiryo UI" panose="020B0604030504040204" pitchFamily="50" charset="-128"/>
              <a:ea typeface="Meiryo UI" panose="020B0604030504040204" pitchFamily="50" charset="-128"/>
            </a:endParaRPr>
          </a:p>
          <a:p>
            <a:pPr marL="0" indent="0">
              <a:buClr>
                <a:schemeClr val="accent1">
                  <a:lumMod val="75000"/>
                </a:schemeClr>
              </a:buClr>
              <a:buNone/>
              <a:defRPr/>
            </a:pPr>
            <a:r>
              <a:rPr lang="ja-JP" altLang="en-US" sz="1050" dirty="0">
                <a:latin typeface="Meiryo UI" panose="020B0604030504040204" pitchFamily="50" charset="-128"/>
                <a:ea typeface="Meiryo UI" panose="020B0604030504040204" pitchFamily="50" charset="-128"/>
              </a:rPr>
              <a:t>安心安全  　 　お客様に安心安全な野菜を届けよう</a:t>
            </a:r>
            <a:endParaRPr lang="en-US" altLang="ja-JP" sz="1050" dirty="0">
              <a:latin typeface="Meiryo UI" panose="020B0604030504040204" pitchFamily="50" charset="-128"/>
              <a:ea typeface="Meiryo UI" panose="020B0604030504040204" pitchFamily="50" charset="-128"/>
            </a:endParaRPr>
          </a:p>
          <a:p>
            <a:pPr marL="0" indent="0">
              <a:buNone/>
            </a:pPr>
            <a:endParaRPr lang="ja-JP" altLang="en-US" sz="1050" dirty="0">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233200" y="8929201"/>
            <a:ext cx="5568095" cy="907941"/>
          </a:xfrm>
          <a:prstGeom prst="rect">
            <a:avLst/>
          </a:prstGeom>
          <a:noFill/>
        </p:spPr>
        <p:txBody>
          <a:bodyPr wrap="square" rtlCol="0">
            <a:spAutoFit/>
          </a:bodyPr>
          <a:lstStyle/>
          <a:p>
            <a:r>
              <a:rPr lang="ja-JP" altLang="en-US" sz="2000" dirty="0">
                <a:latin typeface="Meiryo UI" panose="020B0604030504040204" pitchFamily="50" charset="-128"/>
                <a:ea typeface="Meiryo UI" panose="020B0604030504040204" pitchFamily="50" charset="-128"/>
              </a:rPr>
              <a:t>株式会社　ココワーク　　　　</a:t>
            </a:r>
            <a:r>
              <a:rPr lang="ja-JP" altLang="en-US" sz="16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住友ファーマ　特例子会社</a:t>
            </a:r>
            <a:endParaRPr lang="en-US" altLang="ja-JP" sz="1200" dirty="0">
              <a:latin typeface="Meiryo UI" panose="020B0604030504040204" pitchFamily="50" charset="-128"/>
              <a:ea typeface="Meiryo UI" panose="020B0604030504040204" pitchFamily="50" charset="-128"/>
            </a:endParaRPr>
          </a:p>
          <a:p>
            <a:endParaRPr lang="en-US" altLang="ja-JP" sz="120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住友ファーマは、精神疾患をもつ方々の就労・社会復帰の支援など、精神疾患領域の社会的課題の解決に取り組んでいます</a:t>
            </a:r>
          </a:p>
        </p:txBody>
      </p:sp>
      <p:sp>
        <p:nvSpPr>
          <p:cNvPr id="16" name="テキスト ボックス 15"/>
          <p:cNvSpPr txBox="1"/>
          <p:nvPr/>
        </p:nvSpPr>
        <p:spPr>
          <a:xfrm>
            <a:off x="342298" y="3958426"/>
            <a:ext cx="6126754" cy="1246495"/>
          </a:xfrm>
          <a:prstGeom prst="rect">
            <a:avLst/>
          </a:prstGeom>
          <a:noFill/>
        </p:spPr>
        <p:txBody>
          <a:bodyPr wrap="square" rtlCol="0">
            <a:spAutoFit/>
          </a:bodyPr>
          <a:lstStyle/>
          <a:p>
            <a:pPr fontAlgn="base">
              <a:spcBef>
                <a:spcPts val="600"/>
              </a:spcBef>
            </a:pPr>
            <a:r>
              <a:rPr lang="ja-JP" altLang="en-US" sz="1100" dirty="0">
                <a:latin typeface="Meiryo UI" panose="020B0604030504040204" pitchFamily="50" charset="-128"/>
                <a:ea typeface="Meiryo UI" panose="020B0604030504040204" pitchFamily="50" charset="-128"/>
              </a:rPr>
              <a:t>ココワークは、住友ファーマが注力する精神疾患領域における社会的課題である「</a:t>
            </a:r>
            <a:r>
              <a:rPr lang="ja-JP" altLang="en-US" sz="1100" dirty="0" err="1">
                <a:latin typeface="Meiryo UI" panose="020B0604030504040204" pitchFamily="50" charset="-128"/>
                <a:ea typeface="Meiryo UI" panose="020B0604030504040204" pitchFamily="50" charset="-128"/>
              </a:rPr>
              <a:t>精神障がい</a:t>
            </a:r>
            <a:r>
              <a:rPr lang="ja-JP" altLang="en-US" sz="1100" dirty="0">
                <a:latin typeface="Meiryo UI" panose="020B0604030504040204" pitchFamily="50" charset="-128"/>
                <a:ea typeface="Meiryo UI" panose="020B0604030504040204" pitchFamily="50" charset="-128"/>
              </a:rPr>
              <a:t>者の就労」への</a:t>
            </a:r>
            <a:endParaRPr lang="en-US" altLang="ja-JP" sz="1100" dirty="0">
              <a:latin typeface="Meiryo UI" panose="020B0604030504040204" pitchFamily="50" charset="-128"/>
              <a:ea typeface="Meiryo UI" panose="020B0604030504040204" pitchFamily="50" charset="-128"/>
            </a:endParaRPr>
          </a:p>
          <a:p>
            <a:pPr fontAlgn="base">
              <a:spcBef>
                <a:spcPts val="600"/>
              </a:spcBef>
            </a:pPr>
            <a:r>
              <a:rPr lang="ja-JP" altLang="en-US" sz="1100" dirty="0">
                <a:latin typeface="Meiryo UI" panose="020B0604030504040204" pitchFamily="50" charset="-128"/>
                <a:ea typeface="Meiryo UI" panose="020B0604030504040204" pitchFamily="50" charset="-128"/>
              </a:rPr>
              <a:t>取り組みのひとつとして、</a:t>
            </a:r>
            <a:r>
              <a:rPr lang="en-US" altLang="ja-JP" sz="1100" dirty="0">
                <a:latin typeface="Meiryo UI" panose="020B0604030504040204" pitchFamily="50" charset="-128"/>
                <a:ea typeface="Meiryo UI" panose="020B0604030504040204" pitchFamily="50" charset="-128"/>
              </a:rPr>
              <a:t>2019</a:t>
            </a:r>
            <a:r>
              <a:rPr lang="ja-JP" altLang="en-US" sz="1100" dirty="0">
                <a:latin typeface="Meiryo UI" panose="020B0604030504040204" pitchFamily="50" charset="-128"/>
                <a:ea typeface="Meiryo UI" panose="020B0604030504040204" pitchFamily="50" charset="-128"/>
              </a:rPr>
              <a:t>年事業をスタートしました。</a:t>
            </a:r>
            <a:r>
              <a:rPr lang="ja-JP" altLang="en-US" sz="1100" dirty="0" err="1">
                <a:latin typeface="Meiryo UI" panose="020B0604030504040204" pitchFamily="50" charset="-128"/>
                <a:ea typeface="Meiryo UI" panose="020B0604030504040204" pitchFamily="50" charset="-128"/>
              </a:rPr>
              <a:t>精神障がい</a:t>
            </a:r>
            <a:r>
              <a:rPr lang="ja-JP" altLang="en-US" sz="1100" dirty="0">
                <a:latin typeface="Meiryo UI" panose="020B0604030504040204" pitchFamily="50" charset="-128"/>
                <a:ea typeface="Meiryo UI" panose="020B0604030504040204" pitchFamily="50" charset="-128"/>
              </a:rPr>
              <a:t>者のメンバーとともに、大阪 江坂の太</a:t>
            </a:r>
            <a:endParaRPr lang="en-US" altLang="ja-JP" sz="1100" dirty="0">
              <a:latin typeface="Meiryo UI" panose="020B0604030504040204" pitchFamily="50" charset="-128"/>
              <a:ea typeface="Meiryo UI" panose="020B0604030504040204" pitchFamily="50" charset="-128"/>
            </a:endParaRPr>
          </a:p>
          <a:p>
            <a:pPr fontAlgn="base">
              <a:spcBef>
                <a:spcPts val="600"/>
              </a:spcBef>
            </a:pPr>
            <a:r>
              <a:rPr lang="ja-JP" altLang="en-US" sz="1100" dirty="0">
                <a:latin typeface="Meiryo UI" panose="020B0604030504040204" pitchFamily="50" charset="-128"/>
                <a:ea typeface="Meiryo UI" panose="020B0604030504040204" pitchFamily="50" charset="-128"/>
              </a:rPr>
              <a:t>陽の光いっぱいのガラス温室で、フリルレタスやルッコラなどの葉物野菜を水耕栽培で育てています。</a:t>
            </a:r>
            <a:endParaRPr lang="en-US" altLang="ja-JP" sz="1100" dirty="0">
              <a:latin typeface="Meiryo UI" panose="020B0604030504040204" pitchFamily="50" charset="-128"/>
              <a:ea typeface="Meiryo UI" panose="020B0604030504040204" pitchFamily="50" charset="-128"/>
            </a:endParaRPr>
          </a:p>
          <a:p>
            <a:pPr>
              <a:spcBef>
                <a:spcPts val="600"/>
              </a:spcBef>
            </a:pPr>
            <a:r>
              <a:rPr lang="ja-JP" altLang="en-US" sz="1100" dirty="0">
                <a:latin typeface="Meiryo UI" panose="020B0604030504040204" pitchFamily="50" charset="-128"/>
                <a:ea typeface="Meiryo UI" panose="020B0604030504040204" pitchFamily="50" charset="-128"/>
              </a:rPr>
              <a:t>「きれいな美味しさ　いつも、旬」　これが 私たちの合言葉です。</a:t>
            </a:r>
          </a:p>
          <a:p>
            <a:pPr>
              <a:spcBef>
                <a:spcPts val="600"/>
              </a:spcBef>
            </a:pPr>
            <a:r>
              <a:rPr lang="ja-JP" altLang="en-US" sz="1100" dirty="0">
                <a:latin typeface="Meiryo UI" panose="020B0604030504040204" pitchFamily="50" charset="-128"/>
                <a:ea typeface="Meiryo UI" panose="020B0604030504040204" pitchFamily="50" charset="-128"/>
              </a:rPr>
              <a:t>​みなさまに新鮮でおいしく、栽培期間中無農薬の安心な野菜をお届けします。</a:t>
            </a:r>
          </a:p>
        </p:txBody>
      </p:sp>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7014" y="9030238"/>
            <a:ext cx="626918" cy="607921"/>
          </a:xfrm>
          <a:prstGeom prst="rect">
            <a:avLst/>
          </a:prstGeom>
        </p:spPr>
      </p:pic>
      <p:pic>
        <p:nvPicPr>
          <p:cNvPr id="6" name="コンテンツ プレースホルダー 4">
            <a:extLst>
              <a:ext uri="{FF2B5EF4-FFF2-40B4-BE49-F238E27FC236}">
                <a16:creationId xmlns:a16="http://schemas.microsoft.com/office/drawing/2014/main" id="{790D8117-F7E6-E90A-687C-4995FA9B994D}"/>
              </a:ext>
            </a:extLst>
          </p:cNvPr>
          <p:cNvPicPr>
            <a:picLocks noChangeAspect="1"/>
          </p:cNvPicPr>
          <p:nvPr/>
        </p:nvPicPr>
        <p:blipFill>
          <a:blip r:embed="rId5"/>
          <a:stretch>
            <a:fillRect/>
          </a:stretch>
        </p:blipFill>
        <p:spPr>
          <a:xfrm>
            <a:off x="1159804" y="5464888"/>
            <a:ext cx="4242496" cy="1697810"/>
          </a:xfrm>
          <a:prstGeom prst="rect">
            <a:avLst/>
          </a:prstGeom>
        </p:spPr>
      </p:pic>
      <p:sp>
        <p:nvSpPr>
          <p:cNvPr id="7" name="テキスト ボックス 6">
            <a:extLst>
              <a:ext uri="{FF2B5EF4-FFF2-40B4-BE49-F238E27FC236}">
                <a16:creationId xmlns:a16="http://schemas.microsoft.com/office/drawing/2014/main" id="{123166A5-74B9-CC2B-1577-A0924AD084EA}"/>
              </a:ext>
            </a:extLst>
          </p:cNvPr>
          <p:cNvSpPr txBox="1"/>
          <p:nvPr/>
        </p:nvSpPr>
        <p:spPr>
          <a:xfrm>
            <a:off x="1919691" y="6718942"/>
            <a:ext cx="2713743" cy="307777"/>
          </a:xfrm>
          <a:prstGeom prst="rect">
            <a:avLst/>
          </a:prstGeom>
          <a:noFill/>
        </p:spPr>
        <p:txBody>
          <a:bodyPr wrap="square" rtlCol="0">
            <a:spAutoFit/>
          </a:bodyPr>
          <a:lstStyle/>
          <a:p>
            <a:r>
              <a:rPr kumimoji="1" lang="ja-JP" altLang="en-US" sz="1400" dirty="0">
                <a:solidFill>
                  <a:srgbClr val="FFFF00"/>
                </a:solidFill>
                <a:latin typeface="HGS創英角ﾎﾟｯﾌﾟ体" panose="040B0A00000000000000" pitchFamily="50" charset="-128"/>
                <a:ea typeface="HGS創英角ﾎﾟｯﾌﾟ体" panose="040B0A00000000000000" pitchFamily="50" charset="-128"/>
              </a:rPr>
              <a:t>私たちが野菜を育てています！</a:t>
            </a:r>
          </a:p>
        </p:txBody>
      </p:sp>
    </p:spTree>
    <p:extLst>
      <p:ext uri="{BB962C8B-B14F-4D97-AF65-F5344CB8AC3E}">
        <p14:creationId xmlns:p14="http://schemas.microsoft.com/office/powerpoint/2010/main" val="190463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p:cNvGrpSpPr/>
          <p:nvPr/>
        </p:nvGrpSpPr>
        <p:grpSpPr>
          <a:xfrm>
            <a:off x="0" y="684644"/>
            <a:ext cx="6392735" cy="1992439"/>
            <a:chOff x="0" y="789305"/>
            <a:chExt cx="6392735" cy="1680627"/>
          </a:xfrm>
        </p:grpSpPr>
        <p:sp>
          <p:nvSpPr>
            <p:cNvPr id="14" name="コンテンツ プレースホルダー 2"/>
            <p:cNvSpPr txBox="1">
              <a:spLocks/>
            </p:cNvSpPr>
            <p:nvPr/>
          </p:nvSpPr>
          <p:spPr>
            <a:xfrm>
              <a:off x="260898" y="1064530"/>
              <a:ext cx="4146432" cy="1405402"/>
            </a:xfrm>
            <a:prstGeom prst="rect">
              <a:avLst/>
            </a:prstGeom>
          </p:spPr>
          <p:txBody>
            <a:bodyPr>
              <a:noAutofit/>
            </a:bodyPr>
            <a:lstStyle>
              <a:lvl1pPr marL="391146" indent="-391146" algn="l" defTabSz="1043056" rtl="0" eaLnBrk="1" latinLnBrk="0" hangingPunct="1">
                <a:spcBef>
                  <a:spcPct val="20000"/>
                </a:spcBef>
                <a:buFont typeface="Arial" pitchFamily="34" charset="0"/>
                <a:buChar char="•"/>
                <a:defRPr kumimoji="1"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kumimoji="1"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kumimoji="1"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kumimoji="1" sz="2300" kern="1200">
                  <a:solidFill>
                    <a:schemeClr val="tx1"/>
                  </a:solidFill>
                  <a:latin typeface="+mn-lt"/>
                  <a:ea typeface="+mn-ea"/>
                  <a:cs typeface="+mn-cs"/>
                </a:defRPr>
              </a:lvl9pPr>
            </a:lstStyle>
            <a:p>
              <a:pPr marL="0" indent="0">
                <a:buNone/>
              </a:pPr>
              <a:r>
                <a:rPr lang="ja-JP" altLang="en-US" sz="1050" dirty="0">
                  <a:latin typeface="Meiryo UI" panose="020B0604030504040204" pitchFamily="50" charset="-128"/>
                  <a:ea typeface="Meiryo UI" panose="020B0604030504040204" pitchFamily="50" charset="-128"/>
                </a:rPr>
                <a:t>温　　室　　　　 ガラス温室　約</a:t>
              </a:r>
              <a:r>
                <a:rPr kumimoji="0" lang="en-US" altLang="ja-JP" sz="1050" kern="0" dirty="0">
                  <a:solidFill>
                    <a:srgbClr val="000000"/>
                  </a:solidFill>
                  <a:latin typeface="Meiryo UI" panose="020B0604030504040204" pitchFamily="50" charset="-128"/>
                  <a:ea typeface="Meiryo UI" panose="020B0604030504040204" pitchFamily="50" charset="-128"/>
                </a:rPr>
                <a:t>1,</a:t>
              </a:r>
              <a:r>
                <a:rPr kumimoji="0" lang="ja-JP" altLang="en-US" sz="1050" kern="0" dirty="0">
                  <a:solidFill>
                    <a:srgbClr val="000000"/>
                  </a:solidFill>
                  <a:latin typeface="Meiryo UI" panose="020B0604030504040204" pitchFamily="50" charset="-128"/>
                  <a:ea typeface="Meiryo UI" panose="020B0604030504040204" pitchFamily="50" charset="-128"/>
                </a:rPr>
                <a:t>３００</a:t>
              </a:r>
              <a:r>
                <a:rPr kumimoji="0" lang="en-US" altLang="ja-JP" sz="1050" kern="0" dirty="0">
                  <a:solidFill>
                    <a:srgbClr val="000000"/>
                  </a:solidFill>
                  <a:latin typeface="Meiryo UI" panose="020B0604030504040204" pitchFamily="50" charset="-128"/>
                  <a:ea typeface="Meiryo UI" panose="020B0604030504040204" pitchFamily="50" charset="-128"/>
                </a:rPr>
                <a:t>㎡</a:t>
              </a:r>
            </a:p>
            <a:p>
              <a:pPr marL="0" indent="0">
                <a:buNone/>
              </a:pPr>
              <a:r>
                <a:rPr lang="ja-JP" altLang="en-US" sz="1050" dirty="0">
                  <a:latin typeface="Meiryo UI" panose="020B0604030504040204" pitchFamily="50" charset="-128"/>
                  <a:ea typeface="Meiryo UI" panose="020B0604030504040204" pitchFamily="50" charset="-128"/>
                </a:rPr>
                <a:t>　　　　　　　　 　　　　太陽光型水耕栽培（ナッパーランド）</a:t>
              </a:r>
              <a:br>
                <a:rPr lang="en-US" altLang="ja-JP" sz="1050" dirty="0">
                  <a:latin typeface="Meiryo UI" panose="020B0604030504040204" pitchFamily="50" charset="-128"/>
                  <a:ea typeface="Meiryo UI" panose="020B0604030504040204" pitchFamily="50" charset="-128"/>
                </a:rPr>
              </a:br>
              <a:r>
                <a:rPr lang="ja-JP" altLang="en-US" sz="1050" dirty="0">
                  <a:latin typeface="Meiryo UI" panose="020B0604030504040204" pitchFamily="50" charset="-128"/>
                  <a:ea typeface="Meiryo UI" panose="020B0604030504040204" pitchFamily="50" charset="-128"/>
                </a:rPr>
                <a:t>　　　　　　　　 　　　　育苗設備（苗テラス）</a:t>
              </a:r>
              <a:endParaRPr kumimoji="0" lang="en-US" altLang="ja-JP" sz="1050" kern="0" dirty="0">
                <a:solidFill>
                  <a:srgbClr val="000000"/>
                </a:solidFill>
                <a:latin typeface="Meiryo UI" panose="020B0604030504040204" pitchFamily="50" charset="-128"/>
                <a:ea typeface="Meiryo UI" panose="020B0604030504040204" pitchFamily="50" charset="-128"/>
              </a:endParaRPr>
            </a:p>
            <a:p>
              <a:pPr marL="0" indent="0">
                <a:spcBef>
                  <a:spcPts val="216"/>
                </a:spcBef>
                <a:buNone/>
              </a:pPr>
              <a:r>
                <a:rPr kumimoji="0" lang="ja-JP" altLang="en-US" sz="1050" kern="0" dirty="0">
                  <a:solidFill>
                    <a:srgbClr val="000000"/>
                  </a:solidFill>
                  <a:latin typeface="Meiryo UI" panose="020B0604030504040204" pitchFamily="50" charset="-128"/>
                  <a:ea typeface="Meiryo UI" panose="020B0604030504040204" pitchFamily="50" charset="-128"/>
                </a:rPr>
                <a:t>栽　 　培　　　　</a:t>
              </a:r>
              <a:r>
                <a:rPr lang="ja-JP" altLang="en-US" sz="1050" dirty="0">
                  <a:latin typeface="Meiryo UI" panose="020B0604030504040204" pitchFamily="50" charset="-128"/>
                  <a:ea typeface="Meiryo UI" panose="020B0604030504040204" pitchFamily="50" charset="-128"/>
                </a:rPr>
                <a:t>水温調整により年間を通して安定栽培</a:t>
              </a:r>
              <a:endParaRPr lang="en-US" altLang="ja-JP" sz="1050" dirty="0">
                <a:latin typeface="Meiryo UI" panose="020B0604030504040204" pitchFamily="50" charset="-128"/>
                <a:ea typeface="Meiryo UI" panose="020B0604030504040204" pitchFamily="50" charset="-128"/>
              </a:endParaRPr>
            </a:p>
            <a:p>
              <a:pPr marL="0" indent="0">
                <a:spcBef>
                  <a:spcPts val="216"/>
                </a:spcBef>
                <a:buNone/>
              </a:pPr>
              <a:r>
                <a:rPr lang="ja-JP" altLang="en-US" sz="1050" dirty="0">
                  <a:latin typeface="Meiryo UI" panose="020B0604030504040204" pitchFamily="50" charset="-128"/>
                  <a:ea typeface="Meiryo UI" panose="020B0604030504040204" pitchFamily="50" charset="-128"/>
                </a:rPr>
                <a:t>　　　　　　　　　 播種から約</a:t>
              </a:r>
              <a:r>
                <a:rPr lang="en-US" altLang="ja-JP" sz="1050" dirty="0">
                  <a:latin typeface="Meiryo UI" panose="020B0604030504040204" pitchFamily="50" charset="-128"/>
                  <a:ea typeface="Meiryo UI" panose="020B0604030504040204" pitchFamily="50" charset="-128"/>
                </a:rPr>
                <a:t>1</a:t>
              </a:r>
              <a:r>
                <a:rPr lang="ja-JP" altLang="en-US" sz="1050" dirty="0">
                  <a:latin typeface="Meiryo UI" panose="020B0604030504040204" pitchFamily="50" charset="-128"/>
                  <a:ea typeface="Meiryo UI" panose="020B0604030504040204" pitchFamily="50" charset="-128"/>
                </a:rPr>
                <a:t>カ月で収穫</a:t>
              </a:r>
              <a:endParaRPr lang="en-US" altLang="ja-JP" sz="1050" dirty="0">
                <a:latin typeface="Meiryo UI" panose="020B0604030504040204" pitchFamily="50" charset="-128"/>
                <a:ea typeface="Meiryo UI" panose="020B0604030504040204" pitchFamily="50" charset="-128"/>
              </a:endParaRPr>
            </a:p>
            <a:p>
              <a:pPr marL="0" indent="0">
                <a:spcBef>
                  <a:spcPts val="216"/>
                </a:spcBef>
                <a:buNone/>
              </a:pPr>
              <a:r>
                <a:rPr kumimoji="0" lang="ja-JP" altLang="en-US" sz="1050" kern="0" dirty="0">
                  <a:solidFill>
                    <a:srgbClr val="000000"/>
                  </a:solidFill>
                  <a:latin typeface="Meiryo UI" panose="020B0604030504040204" pitchFamily="50" charset="-128"/>
                  <a:ea typeface="Meiryo UI" panose="020B0604030504040204" pitchFamily="50" charset="-128"/>
                </a:rPr>
                <a:t>収 穫 量　　　  </a:t>
              </a:r>
              <a:r>
                <a:rPr kumimoji="0" lang="en-US" altLang="ja-JP" sz="1050" kern="0" dirty="0">
                  <a:solidFill>
                    <a:srgbClr val="000000"/>
                  </a:solidFill>
                  <a:latin typeface="Meiryo UI" panose="020B0604030504040204" pitchFamily="50" charset="-128"/>
                  <a:ea typeface="Meiryo UI" panose="020B0604030504040204" pitchFamily="50" charset="-128"/>
                </a:rPr>
                <a:t>200kg/</a:t>
              </a:r>
              <a:r>
                <a:rPr kumimoji="0" lang="ja-JP" altLang="en-US" sz="1050" kern="0" dirty="0">
                  <a:solidFill>
                    <a:srgbClr val="000000"/>
                  </a:solidFill>
                  <a:latin typeface="Meiryo UI" panose="020B0604030504040204" pitchFamily="50" charset="-128"/>
                  <a:ea typeface="Meiryo UI" panose="020B0604030504040204" pitchFamily="50" charset="-128"/>
                </a:rPr>
                <a:t>週　</a:t>
              </a:r>
              <a:endParaRPr kumimoji="0" lang="en-US" altLang="ja-JP" sz="1050" kern="0" dirty="0">
                <a:solidFill>
                  <a:srgbClr val="000000"/>
                </a:solidFill>
                <a:latin typeface="Meiryo UI" panose="020B0604030504040204" pitchFamily="50" charset="-128"/>
                <a:ea typeface="Meiryo UI" panose="020B0604030504040204" pitchFamily="50" charset="-128"/>
              </a:endParaRPr>
            </a:p>
            <a:p>
              <a:pPr marL="0" indent="0">
                <a:spcBef>
                  <a:spcPts val="361"/>
                </a:spcBef>
                <a:buNone/>
              </a:pPr>
              <a:r>
                <a:rPr lang="ja-JP" altLang="en-US" sz="1050" dirty="0">
                  <a:latin typeface="Meiryo UI" panose="020B0604030504040204" pitchFamily="50" charset="-128"/>
                  <a:ea typeface="Meiryo UI" panose="020B0604030504040204" pitchFamily="50" charset="-128"/>
                </a:rPr>
                <a:t>販 売 先　 　 　スーパー・百貨店、ホテル・レストラン、</a:t>
              </a:r>
              <a:r>
                <a:rPr lang="en-US" altLang="ja-JP" sz="1050" dirty="0">
                  <a:latin typeface="Meiryo UI" panose="020B0604030504040204" pitchFamily="50" charset="-128"/>
                  <a:ea typeface="Meiryo UI" panose="020B0604030504040204" pitchFamily="50" charset="-128"/>
                </a:rPr>
                <a:t>EC</a:t>
              </a:r>
              <a:r>
                <a:rPr lang="ja-JP" altLang="en-US" sz="1050" dirty="0">
                  <a:latin typeface="Meiryo UI" panose="020B0604030504040204" pitchFamily="50" charset="-128"/>
                  <a:ea typeface="Meiryo UI" panose="020B0604030504040204" pitchFamily="50" charset="-128"/>
                </a:rPr>
                <a:t>サイト</a:t>
              </a:r>
              <a:r>
                <a:rPr lang="en-US" altLang="ja-JP" sz="1050" dirty="0">
                  <a:latin typeface="Meiryo UI" panose="020B0604030504040204" pitchFamily="50" charset="-128"/>
                  <a:ea typeface="Meiryo UI" panose="020B0604030504040204" pitchFamily="50" charset="-128"/>
                </a:rPr>
                <a:t>OWL</a:t>
              </a:r>
              <a:r>
                <a:rPr lang="ja-JP" altLang="en-US" sz="1050" dirty="0">
                  <a:latin typeface="Meiryo UI" panose="020B0604030504040204" pitchFamily="50" charset="-128"/>
                  <a:ea typeface="Meiryo UI" panose="020B0604030504040204" pitchFamily="50" charset="-128"/>
                </a:rPr>
                <a:t>など</a:t>
              </a:r>
              <a:endParaRPr lang="en-US" altLang="ja-JP" sz="1050" dirty="0">
                <a:latin typeface="Meiryo UI" panose="020B0604030504040204" pitchFamily="50" charset="-128"/>
                <a:ea typeface="Meiryo UI" panose="020B0604030504040204" pitchFamily="50" charset="-128"/>
              </a:endParaRPr>
            </a:p>
            <a:p>
              <a:pPr marL="0" indent="0">
                <a:spcBef>
                  <a:spcPts val="361"/>
                </a:spcBef>
                <a:buNone/>
              </a:pPr>
              <a:endParaRPr lang="ja-JP" altLang="en-US" sz="1050" dirty="0">
                <a:latin typeface="Meiryo UI" panose="020B0604030504040204" pitchFamily="50" charset="-128"/>
                <a:ea typeface="Meiryo UI" panose="020B0604030504040204" pitchFamily="50" charset="-128"/>
              </a:endParaRPr>
            </a:p>
          </p:txBody>
        </p:sp>
        <p:sp>
          <p:nvSpPr>
            <p:cNvPr id="15" name="テキスト ボックス 1"/>
            <p:cNvSpPr txBox="1">
              <a:spLocks noChangeArrowheads="1"/>
            </p:cNvSpPr>
            <p:nvPr/>
          </p:nvSpPr>
          <p:spPr bwMode="auto">
            <a:xfrm>
              <a:off x="0" y="789305"/>
              <a:ext cx="1500732"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9pPr>
            </a:lstStyle>
            <a:p>
              <a:pPr defTabSz="204578" fontAlgn="base">
                <a:spcBef>
                  <a:spcPct val="0"/>
                </a:spcBef>
                <a:spcAft>
                  <a:spcPct val="0"/>
                </a:spcAft>
                <a:buNone/>
                <a:defRPr/>
              </a:pPr>
              <a:r>
                <a:rPr lang="ja-JP" altLang="en-US" sz="1200" dirty="0">
                  <a:solidFill>
                    <a:srgbClr val="000000"/>
                  </a:solidFill>
                  <a:latin typeface="Meiryo UI" panose="020B0604030504040204" pitchFamily="50" charset="-128"/>
                  <a:ea typeface="Meiryo UI" panose="020B0604030504040204" pitchFamily="50" charset="-128"/>
                </a:rPr>
                <a:t>■　江坂ファーム概要</a:t>
              </a:r>
              <a:endParaRPr lang="en-US" altLang="ja-JP" sz="1200" dirty="0">
                <a:solidFill>
                  <a:srgbClr val="000000"/>
                </a:solidFill>
                <a:latin typeface="Meiryo UI" panose="020B0604030504040204" pitchFamily="50" charset="-128"/>
                <a:ea typeface="Meiryo UI" panose="020B0604030504040204" pitchFamily="50" charset="-128"/>
              </a:endParaRPr>
            </a:p>
          </p:txBody>
        </p:sp>
        <p:pic>
          <p:nvPicPr>
            <p:cNvPr id="17" name="図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7330" y="1022422"/>
              <a:ext cx="1985405" cy="1261529"/>
            </a:xfrm>
            <a:prstGeom prst="rect">
              <a:avLst/>
            </a:prstGeom>
          </p:spPr>
        </p:pic>
      </p:grpSp>
      <p:pic>
        <p:nvPicPr>
          <p:cNvPr id="22" name="図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85" y="69158"/>
            <a:ext cx="2113113" cy="442538"/>
          </a:xfrm>
          <a:prstGeom prst="rect">
            <a:avLst/>
          </a:prstGeom>
        </p:spPr>
      </p:pic>
      <p:graphicFrame>
        <p:nvGraphicFramePr>
          <p:cNvPr id="27" name="表 26"/>
          <p:cNvGraphicFramePr>
            <a:graphicFrameLocks noGrp="1"/>
          </p:cNvGraphicFramePr>
          <p:nvPr>
            <p:extLst>
              <p:ext uri="{D42A27DB-BD31-4B8C-83A1-F6EECF244321}">
                <p14:modId xmlns:p14="http://schemas.microsoft.com/office/powerpoint/2010/main" val="3954951141"/>
              </p:ext>
            </p:extLst>
          </p:nvPr>
        </p:nvGraphicFramePr>
        <p:xfrm>
          <a:off x="381177" y="4940124"/>
          <a:ext cx="6007791" cy="1295208"/>
        </p:xfrm>
        <a:graphic>
          <a:graphicData uri="http://schemas.openxmlformats.org/drawingml/2006/table">
            <a:tbl>
              <a:tblPr firstRow="1" bandRow="1">
                <a:tableStyleId>{5940675A-B579-460E-94D1-54222C63F5DA}</a:tableStyleId>
              </a:tblPr>
              <a:tblGrid>
                <a:gridCol w="857155">
                  <a:extLst>
                    <a:ext uri="{9D8B030D-6E8A-4147-A177-3AD203B41FA5}">
                      <a16:colId xmlns:a16="http://schemas.microsoft.com/office/drawing/2014/main" val="2498810989"/>
                    </a:ext>
                  </a:extLst>
                </a:gridCol>
                <a:gridCol w="5150636">
                  <a:extLst>
                    <a:ext uri="{9D8B030D-6E8A-4147-A177-3AD203B41FA5}">
                      <a16:colId xmlns:a16="http://schemas.microsoft.com/office/drawing/2014/main" val="347142363"/>
                    </a:ext>
                  </a:extLst>
                </a:gridCol>
              </a:tblGrid>
              <a:tr h="163616">
                <a:tc>
                  <a:txBody>
                    <a:bodyPr/>
                    <a:lstStyle/>
                    <a:p>
                      <a:r>
                        <a:rPr lang="ja-JP" altLang="en-US" sz="900" dirty="0">
                          <a:latin typeface="Meiryo UI" panose="020B0604030504040204" pitchFamily="50" charset="-128"/>
                          <a:ea typeface="Meiryo UI" panose="020B0604030504040204" pitchFamily="50" charset="-128"/>
                        </a:rPr>
                        <a:t>設立</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altLang="ja-JP" sz="900" dirty="0">
                          <a:latin typeface="Meiryo UI" panose="020B0604030504040204" pitchFamily="50" charset="-128"/>
                          <a:ea typeface="Meiryo UI" panose="020B0604030504040204" pitchFamily="50" charset="-128"/>
                        </a:rPr>
                        <a:t>2018</a:t>
                      </a:r>
                      <a:r>
                        <a:rPr lang="ja-JP" altLang="en-US" sz="900" dirty="0">
                          <a:latin typeface="Meiryo UI" panose="020B0604030504040204" pitchFamily="50" charset="-128"/>
                          <a:ea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rPr>
                        <a:t>7</a:t>
                      </a:r>
                      <a:r>
                        <a:rPr lang="ja-JP" altLang="en-US" sz="900" dirty="0">
                          <a:latin typeface="Meiryo UI" panose="020B0604030504040204" pitchFamily="50" charset="-128"/>
                          <a:ea typeface="Meiryo UI" panose="020B0604030504040204" pitchFamily="50" charset="-128"/>
                        </a:rPr>
                        <a:t>月　（</a:t>
                      </a:r>
                      <a:r>
                        <a:rPr lang="en-US" altLang="ja-JP" sz="900" dirty="0">
                          <a:latin typeface="Meiryo UI" panose="020B0604030504040204" pitchFamily="50" charset="-128"/>
                          <a:ea typeface="Meiryo UI" panose="020B0604030504040204" pitchFamily="50" charset="-128"/>
                        </a:rPr>
                        <a:t>2019</a:t>
                      </a:r>
                      <a:r>
                        <a:rPr lang="ja-JP" altLang="en-US" sz="900" dirty="0">
                          <a:latin typeface="Meiryo UI" panose="020B0604030504040204" pitchFamily="50" charset="-128"/>
                          <a:ea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rPr>
                        <a:t>4</a:t>
                      </a:r>
                      <a:r>
                        <a:rPr lang="ja-JP" altLang="en-US" sz="900" dirty="0">
                          <a:latin typeface="Meiryo UI" panose="020B0604030504040204" pitchFamily="50" charset="-128"/>
                          <a:ea typeface="Meiryo UI" panose="020B0604030504040204" pitchFamily="50" charset="-128"/>
                        </a:rPr>
                        <a:t>月 江坂ファーム事業開始。同</a:t>
                      </a:r>
                      <a:r>
                        <a:rPr lang="en-US" altLang="ja-JP" sz="900" dirty="0">
                          <a:latin typeface="Meiryo UI" panose="020B0604030504040204" pitchFamily="50" charset="-128"/>
                          <a:ea typeface="Meiryo UI" panose="020B0604030504040204" pitchFamily="50" charset="-128"/>
                        </a:rPr>
                        <a:t>5</a:t>
                      </a:r>
                      <a:r>
                        <a:rPr lang="ja-JP" altLang="en-US" sz="900" dirty="0">
                          <a:latin typeface="Meiryo UI" panose="020B0604030504040204" pitchFamily="50" charset="-128"/>
                          <a:ea typeface="Meiryo UI" panose="020B0604030504040204" pitchFamily="50" charset="-128"/>
                        </a:rPr>
                        <a:t>月 特例子会社認定）</a:t>
                      </a:r>
                      <a:endParaRPr lang="en-US" altLang="ja-JP" sz="900" dirty="0">
                        <a:latin typeface="Meiryo UI" panose="020B0604030504040204" pitchFamily="50" charset="-128"/>
                        <a:ea typeface="Meiryo UI" panose="020B0604030504040204" pitchFamily="50" charset="-128"/>
                      </a:endParaRPr>
                    </a:p>
                  </a:txBody>
                  <a:tcPr marL="32986" marR="32986" marT="16494" marB="16494"/>
                </a:tc>
                <a:extLst>
                  <a:ext uri="{0D108BD9-81ED-4DB2-BD59-A6C34878D82A}">
                    <a16:rowId xmlns:a16="http://schemas.microsoft.com/office/drawing/2014/main" val="4211161091"/>
                  </a:ext>
                </a:extLst>
              </a:tr>
              <a:tr h="437414">
                <a:tc>
                  <a:txBody>
                    <a:bodyPr/>
                    <a:lstStyle/>
                    <a:p>
                      <a:r>
                        <a:rPr kumimoji="1" lang="ja-JP" altLang="en-US" sz="900" dirty="0">
                          <a:latin typeface="Meiryo UI" panose="020B0604030504040204" pitchFamily="50" charset="-128"/>
                          <a:ea typeface="Meiryo UI" panose="020B0604030504040204" pitchFamily="50" charset="-128"/>
                        </a:rPr>
                        <a:t>所在地</a:t>
                      </a:r>
                    </a:p>
                  </a:txBody>
                  <a:tcPr marL="32986" marR="32986" marT="16494" marB="16494"/>
                </a:tc>
                <a:tc>
                  <a:txBody>
                    <a:bodyPr/>
                    <a:lstStyle/>
                    <a:p>
                      <a:r>
                        <a:rPr lang="ja-JP" altLang="en-US" sz="900" dirty="0">
                          <a:latin typeface="Meiryo UI" panose="020B0604030504040204" pitchFamily="50" charset="-128"/>
                          <a:ea typeface="Meiryo UI" panose="020B0604030504040204" pitchFamily="50" charset="-128"/>
                        </a:rPr>
                        <a:t>本　　　　 社）  〒</a:t>
                      </a:r>
                      <a:r>
                        <a:rPr lang="en-US" altLang="ja-JP" sz="900" dirty="0">
                          <a:latin typeface="Meiryo UI" panose="020B0604030504040204" pitchFamily="50" charset="-128"/>
                          <a:ea typeface="Meiryo UI" panose="020B0604030504040204" pitchFamily="50" charset="-128"/>
                        </a:rPr>
                        <a:t>541-0045</a:t>
                      </a:r>
                      <a:r>
                        <a:rPr lang="ja-JP" altLang="en-US" sz="900" dirty="0">
                          <a:latin typeface="Meiryo UI" panose="020B0604030504040204" pitchFamily="50" charset="-128"/>
                          <a:ea typeface="Meiryo UI" panose="020B0604030504040204" pitchFamily="50" charset="-128"/>
                        </a:rPr>
                        <a:t>　大阪市中央区道修町</a:t>
                      </a:r>
                      <a:r>
                        <a:rPr lang="en-US" altLang="ja-JP" sz="900" dirty="0">
                          <a:latin typeface="Meiryo UI" panose="020B0604030504040204" pitchFamily="50" charset="-128"/>
                          <a:ea typeface="Meiryo UI" panose="020B0604030504040204" pitchFamily="50" charset="-128"/>
                        </a:rPr>
                        <a:t>2-6-8</a:t>
                      </a: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TEL</a:t>
                      </a:r>
                      <a:r>
                        <a:rPr lang="ja-JP" altLang="en-US" sz="900" dirty="0">
                          <a:latin typeface="Meiryo UI" panose="020B0604030504040204" pitchFamily="50" charset="-128"/>
                          <a:ea typeface="Meiryo UI" panose="020B0604030504040204" pitchFamily="50" charset="-128"/>
                        </a:rPr>
                        <a:t>　</a:t>
                      </a:r>
                      <a:r>
                        <a:rPr lang="en-US" altLang="ja-JP" sz="900" dirty="0">
                          <a:latin typeface="Meiryo UI" panose="020B0604030504040204" pitchFamily="50" charset="-128"/>
                          <a:ea typeface="Meiryo UI" panose="020B0604030504040204" pitchFamily="50" charset="-128"/>
                        </a:rPr>
                        <a:t>06-6205-9161</a:t>
                      </a:r>
                    </a:p>
                    <a:p>
                      <a:r>
                        <a:rPr lang="ja-JP" altLang="en-US" sz="900" dirty="0">
                          <a:latin typeface="Meiryo UI" panose="020B0604030504040204" pitchFamily="50" charset="-128"/>
                          <a:ea typeface="Meiryo UI" panose="020B0604030504040204" pitchFamily="50" charset="-128"/>
                        </a:rPr>
                        <a:t>江坂ファーム）　〒</a:t>
                      </a:r>
                      <a:r>
                        <a:rPr lang="en-US" altLang="ja-JP" sz="900" dirty="0">
                          <a:latin typeface="Meiryo UI" panose="020B0604030504040204" pitchFamily="50" charset="-128"/>
                          <a:ea typeface="Meiryo UI" panose="020B0604030504040204" pitchFamily="50" charset="-128"/>
                        </a:rPr>
                        <a:t>564-0053</a:t>
                      </a:r>
                      <a:r>
                        <a:rPr lang="ja-JP" altLang="en-US" sz="900" dirty="0">
                          <a:latin typeface="Meiryo UI" panose="020B0604030504040204" pitchFamily="50" charset="-128"/>
                          <a:ea typeface="Meiryo UI" panose="020B0604030504040204" pitchFamily="50" charset="-128"/>
                        </a:rPr>
                        <a:t>　大阪府吹田市江の木町</a:t>
                      </a:r>
                      <a:r>
                        <a:rPr lang="en-US" altLang="ja-JP" sz="900" dirty="0">
                          <a:latin typeface="Meiryo UI" panose="020B0604030504040204" pitchFamily="50" charset="-128"/>
                          <a:ea typeface="Meiryo UI" panose="020B0604030504040204" pitchFamily="50" charset="-128"/>
                        </a:rPr>
                        <a:t>33-94</a:t>
                      </a:r>
                      <a:r>
                        <a:rPr kumimoji="1" lang="ja-JP" altLang="en-US" sz="9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TEL 06-6337-5428</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　　　　　　　　　　　　　　　　　　　</a:t>
                      </a:r>
                      <a:r>
                        <a:rPr lang="ja-JP" altLang="en-US" sz="900" dirty="0">
                          <a:latin typeface="Meiryo UI" panose="020B0604030504040204" pitchFamily="50" charset="-128"/>
                          <a:ea typeface="Meiryo UI" panose="020B0604030504040204" pitchFamily="50" charset="-128"/>
                        </a:rPr>
                        <a:t>（住友ファーマ 総合研究所内</a:t>
                      </a:r>
                      <a:r>
                        <a:rPr lang="ja-JP" altLang="en-US" sz="900" baseline="0" dirty="0">
                          <a:latin typeface="Meiryo UI" panose="020B0604030504040204" pitchFamily="50" charset="-128"/>
                          <a:ea typeface="Meiryo UI" panose="020B0604030504040204" pitchFamily="50" charset="-128"/>
                        </a:rPr>
                        <a:t> </a:t>
                      </a:r>
                      <a:r>
                        <a:rPr kumimoji="1" lang="ja-JP" altLang="en-US" sz="900" dirty="0">
                          <a:latin typeface="Meiryo UI" panose="020B0604030504040204" pitchFamily="50" charset="-128"/>
                          <a:ea typeface="Meiryo UI" panose="020B0604030504040204" pitchFamily="50" charset="-128"/>
                        </a:rPr>
                        <a:t>）</a:t>
                      </a:r>
                      <a:endParaRPr kumimoji="1" lang="en-US" altLang="ja-JP" sz="900" dirty="0">
                        <a:latin typeface="Meiryo UI" panose="020B0604030504040204" pitchFamily="50" charset="-128"/>
                        <a:ea typeface="Meiryo UI" panose="020B0604030504040204" pitchFamily="50" charset="-128"/>
                      </a:endParaRPr>
                    </a:p>
                  </a:txBody>
                  <a:tcPr marL="32986" marR="32986" marT="16494" marB="16494"/>
                </a:tc>
                <a:extLst>
                  <a:ext uri="{0D108BD9-81ED-4DB2-BD59-A6C34878D82A}">
                    <a16:rowId xmlns:a16="http://schemas.microsoft.com/office/drawing/2014/main" val="419896105"/>
                  </a:ext>
                </a:extLst>
              </a:tr>
              <a:tr h="163616">
                <a:tc>
                  <a:txBody>
                    <a:bodyPr/>
                    <a:lstStyle/>
                    <a:p>
                      <a:r>
                        <a:rPr lang="ja-JP" altLang="en-US" sz="900" dirty="0">
                          <a:latin typeface="Meiryo UI" panose="020B0604030504040204" pitchFamily="50" charset="-128"/>
                          <a:ea typeface="Meiryo UI" panose="020B0604030504040204" pitchFamily="50" charset="-128"/>
                        </a:rPr>
                        <a:t>代表者　</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ja-JP" altLang="en-US" sz="900" dirty="0">
                          <a:latin typeface="Meiryo UI" panose="020B0604030504040204" pitchFamily="50" charset="-128"/>
                          <a:ea typeface="Meiryo UI" panose="020B0604030504040204" pitchFamily="50" charset="-128"/>
                        </a:rPr>
                        <a:t>代表取締役社長　幸寺　正晃</a:t>
                      </a:r>
                      <a:endParaRPr lang="en-US" altLang="ja-JP" sz="900" dirty="0">
                        <a:latin typeface="Meiryo UI" panose="020B0604030504040204" pitchFamily="50" charset="-128"/>
                        <a:ea typeface="Meiryo UI" panose="020B0604030504040204" pitchFamily="50" charset="-128"/>
                      </a:endParaRPr>
                    </a:p>
                  </a:txBody>
                  <a:tcPr marL="32986" marR="32986" marT="16494" marB="16494"/>
                </a:tc>
                <a:extLst>
                  <a:ext uri="{0D108BD9-81ED-4DB2-BD59-A6C34878D82A}">
                    <a16:rowId xmlns:a16="http://schemas.microsoft.com/office/drawing/2014/main" val="766429748"/>
                  </a:ext>
                </a:extLst>
              </a:tr>
              <a:tr h="163616">
                <a:tc>
                  <a:txBody>
                    <a:bodyPr/>
                    <a:lstStyle/>
                    <a:p>
                      <a:r>
                        <a:rPr lang="ja-JP" altLang="en-US" sz="900" dirty="0">
                          <a:latin typeface="Meiryo UI" panose="020B0604030504040204" pitchFamily="50" charset="-128"/>
                          <a:ea typeface="Meiryo UI" panose="020B0604030504040204" pitchFamily="50" charset="-128"/>
                        </a:rPr>
                        <a:t>資本金</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tc>
                  <a:txBody>
                    <a:bodyPr/>
                    <a:lstStyle/>
                    <a:p>
                      <a:r>
                        <a:rPr lang="en-US" altLang="ja-JP" sz="900" dirty="0">
                          <a:latin typeface="Meiryo UI" panose="020B0604030504040204" pitchFamily="50" charset="-128"/>
                          <a:ea typeface="Meiryo UI" panose="020B0604030504040204" pitchFamily="50" charset="-128"/>
                        </a:rPr>
                        <a:t>3000</a:t>
                      </a:r>
                      <a:r>
                        <a:rPr lang="ja-JP" altLang="en-US" sz="900" dirty="0">
                          <a:latin typeface="Meiryo UI" panose="020B0604030504040204" pitchFamily="50" charset="-128"/>
                          <a:ea typeface="Meiryo UI" panose="020B0604030504040204" pitchFamily="50" charset="-128"/>
                        </a:rPr>
                        <a:t>万円 </a:t>
                      </a:r>
                      <a:r>
                        <a:rPr lang="en-US" altLang="ja-JP" sz="900" dirty="0">
                          <a:latin typeface="Meiryo UI" panose="020B0604030504040204" pitchFamily="50" charset="-128"/>
                          <a:ea typeface="Meiryo UI" panose="020B0604030504040204" pitchFamily="50" charset="-128"/>
                        </a:rPr>
                        <a:t>(SMP</a:t>
                      </a:r>
                      <a:r>
                        <a:rPr lang="ja-JP" altLang="en-US" sz="900" dirty="0">
                          <a:latin typeface="Meiryo UI" panose="020B0604030504040204" pitchFamily="50" charset="-128"/>
                          <a:ea typeface="Meiryo UI" panose="020B0604030504040204" pitchFamily="50" charset="-128"/>
                        </a:rPr>
                        <a:t>アソシエ㈱　</a:t>
                      </a:r>
                      <a:r>
                        <a:rPr lang="en-US" altLang="ja-JP" sz="900" dirty="0">
                          <a:latin typeface="Meiryo UI" panose="020B0604030504040204" pitchFamily="50" charset="-128"/>
                          <a:ea typeface="Meiryo UI" panose="020B0604030504040204" pitchFamily="50" charset="-128"/>
                        </a:rPr>
                        <a:t>100%</a:t>
                      </a:r>
                      <a:r>
                        <a:rPr lang="ja-JP" altLang="en-US" sz="900" dirty="0">
                          <a:latin typeface="Meiryo UI" panose="020B0604030504040204" pitchFamily="50" charset="-128"/>
                          <a:ea typeface="Meiryo UI" panose="020B0604030504040204" pitchFamily="50" charset="-128"/>
                        </a:rPr>
                        <a:t>出資）</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extLst>
                  <a:ext uri="{0D108BD9-81ED-4DB2-BD59-A6C34878D82A}">
                    <a16:rowId xmlns:a16="http://schemas.microsoft.com/office/drawing/2014/main" val="1238488011"/>
                  </a:ext>
                </a:extLst>
              </a:tr>
              <a:tr h="163616">
                <a:tc>
                  <a:txBody>
                    <a:bodyPr/>
                    <a:lstStyle/>
                    <a:p>
                      <a:r>
                        <a:rPr lang="ja-JP" altLang="en-US" sz="900" dirty="0">
                          <a:latin typeface="Meiryo UI" panose="020B0604030504040204" pitchFamily="50" charset="-128"/>
                          <a:ea typeface="Meiryo UI" panose="020B0604030504040204" pitchFamily="50" charset="-128"/>
                        </a:rPr>
                        <a:t>従業員数</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altLang="ja-JP" sz="900" dirty="0">
                          <a:latin typeface="Meiryo UI" panose="020B0604030504040204" pitchFamily="50" charset="-128"/>
                          <a:ea typeface="Meiryo UI" panose="020B0604030504040204" pitchFamily="50" charset="-128"/>
                        </a:rPr>
                        <a:t>10</a:t>
                      </a:r>
                      <a:r>
                        <a:rPr lang="ja-JP" altLang="en-US" sz="900" dirty="0">
                          <a:latin typeface="Meiryo UI" panose="020B0604030504040204" pitchFamily="50" charset="-128"/>
                          <a:ea typeface="Meiryo UI" panose="020B0604030504040204" pitchFamily="50" charset="-128"/>
                        </a:rPr>
                        <a:t>名（うち、障がい者</a:t>
                      </a:r>
                      <a:r>
                        <a:rPr lang="en-US" altLang="ja-JP" sz="900" dirty="0">
                          <a:latin typeface="Meiryo UI" panose="020B0604030504040204" pitchFamily="50" charset="-128"/>
                          <a:ea typeface="Meiryo UI" panose="020B0604030504040204" pitchFamily="50" charset="-128"/>
                        </a:rPr>
                        <a:t>5</a:t>
                      </a:r>
                      <a:r>
                        <a:rPr lang="ja-JP" altLang="en-US" sz="900" dirty="0">
                          <a:latin typeface="Meiryo UI" panose="020B0604030504040204" pitchFamily="50" charset="-128"/>
                          <a:ea typeface="Meiryo UI" panose="020B0604030504040204" pitchFamily="50" charset="-128"/>
                        </a:rPr>
                        <a:t>名）　　</a:t>
                      </a:r>
                      <a:r>
                        <a:rPr lang="en-US" altLang="ja-JP" sz="900" dirty="0">
                          <a:latin typeface="Meiryo UI" panose="020B0604030504040204" pitchFamily="50" charset="-128"/>
                          <a:ea typeface="Meiryo UI" panose="020B0604030504040204" pitchFamily="50" charset="-128"/>
                        </a:rPr>
                        <a:t>2026.4</a:t>
                      </a:r>
                      <a:r>
                        <a:rPr lang="ja-JP" altLang="en-US" sz="900" dirty="0">
                          <a:latin typeface="Meiryo UI" panose="020B0604030504040204" pitchFamily="50" charset="-128"/>
                          <a:ea typeface="Meiryo UI" panose="020B0604030504040204" pitchFamily="50" charset="-128"/>
                        </a:rPr>
                        <a:t>時点</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extLst>
                  <a:ext uri="{0D108BD9-81ED-4DB2-BD59-A6C34878D82A}">
                    <a16:rowId xmlns:a16="http://schemas.microsoft.com/office/drawing/2014/main" val="2996092352"/>
                  </a:ext>
                </a:extLst>
              </a:tr>
              <a:tr h="163616">
                <a:tc>
                  <a:txBody>
                    <a:bodyPr/>
                    <a:lstStyle/>
                    <a:p>
                      <a:r>
                        <a:rPr lang="ja-JP" altLang="en-US" sz="900" dirty="0">
                          <a:latin typeface="Meiryo UI" panose="020B0604030504040204" pitchFamily="50" charset="-128"/>
                          <a:ea typeface="Meiryo UI" panose="020B0604030504040204" pitchFamily="50" charset="-128"/>
                        </a:rPr>
                        <a:t>事業内容</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ja-JP" altLang="en-US" sz="900" dirty="0">
                          <a:latin typeface="Meiryo UI" panose="020B0604030504040204" pitchFamily="50" charset="-128"/>
                          <a:ea typeface="Meiryo UI" panose="020B0604030504040204" pitchFamily="50" charset="-128"/>
                        </a:rPr>
                        <a:t>野菜の栽培および販売</a:t>
                      </a:r>
                      <a:endParaRPr kumimoji="1" lang="ja-JP" altLang="en-US" sz="900" dirty="0">
                        <a:latin typeface="Meiryo UI" panose="020B0604030504040204" pitchFamily="50" charset="-128"/>
                        <a:ea typeface="Meiryo UI" panose="020B0604030504040204" pitchFamily="50" charset="-128"/>
                      </a:endParaRPr>
                    </a:p>
                  </a:txBody>
                  <a:tcPr marL="32986" marR="32986" marT="16494" marB="16494"/>
                </a:tc>
                <a:extLst>
                  <a:ext uri="{0D108BD9-81ED-4DB2-BD59-A6C34878D82A}">
                    <a16:rowId xmlns:a16="http://schemas.microsoft.com/office/drawing/2014/main" val="588244312"/>
                  </a:ext>
                </a:extLst>
              </a:tr>
            </a:tbl>
          </a:graphicData>
        </a:graphic>
      </p:graphicFrame>
      <p:pic>
        <p:nvPicPr>
          <p:cNvPr id="29" name="図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4905" y="6607789"/>
            <a:ext cx="647950" cy="647950"/>
          </a:xfrm>
          <a:prstGeom prst="rect">
            <a:avLst/>
          </a:prstGeom>
        </p:spPr>
      </p:pic>
      <p:sp>
        <p:nvSpPr>
          <p:cNvPr id="30" name="正方形/長方形 29"/>
          <p:cNvSpPr/>
          <p:nvPr/>
        </p:nvSpPr>
        <p:spPr>
          <a:xfrm>
            <a:off x="3373956" y="7046036"/>
            <a:ext cx="2626199" cy="261610"/>
          </a:xfrm>
          <a:prstGeom prst="rect">
            <a:avLst/>
          </a:prstGeom>
        </p:spPr>
        <p:txBody>
          <a:bodyPr wrap="square">
            <a:spAutoFit/>
          </a:bodyPr>
          <a:lstStyle/>
          <a:p>
            <a:r>
              <a:rPr lang="ja-JP" altLang="en-US" sz="1100" dirty="0">
                <a:latin typeface="Meiryo UI" panose="020B0604030504040204" pitchFamily="50" charset="-128"/>
                <a:ea typeface="Meiryo UI" panose="020B0604030504040204" pitchFamily="50" charset="-128"/>
              </a:rPr>
              <a:t>https://www.cocoworkjoy.com/</a:t>
            </a:r>
          </a:p>
        </p:txBody>
      </p:sp>
      <p:sp>
        <p:nvSpPr>
          <p:cNvPr id="31" name="テキスト ボックス 1"/>
          <p:cNvSpPr txBox="1">
            <a:spLocks noChangeArrowheads="1"/>
          </p:cNvSpPr>
          <p:nvPr/>
        </p:nvSpPr>
        <p:spPr bwMode="auto">
          <a:xfrm>
            <a:off x="-3767" y="4666528"/>
            <a:ext cx="105670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9pPr>
          </a:lstStyle>
          <a:p>
            <a:pPr defTabSz="204578" fontAlgn="base">
              <a:spcBef>
                <a:spcPct val="0"/>
              </a:spcBef>
              <a:spcAft>
                <a:spcPct val="0"/>
              </a:spcAft>
              <a:buNone/>
              <a:defRPr/>
            </a:pPr>
            <a:r>
              <a:rPr lang="ja-JP" altLang="en-US" sz="1200" dirty="0">
                <a:solidFill>
                  <a:srgbClr val="000000"/>
                </a:solidFill>
                <a:latin typeface="Meiryo UI" panose="020B0604030504040204" pitchFamily="50" charset="-128"/>
                <a:ea typeface="Meiryo UI" panose="020B0604030504040204" pitchFamily="50" charset="-128"/>
              </a:rPr>
              <a:t>■　会社概要</a:t>
            </a:r>
            <a:endParaRPr lang="en-US" altLang="ja-JP" sz="1200" dirty="0">
              <a:solidFill>
                <a:srgbClr val="000000"/>
              </a:solidFill>
              <a:latin typeface="Meiryo UI" panose="020B0604030504040204" pitchFamily="50" charset="-128"/>
              <a:ea typeface="Meiryo UI" panose="020B0604030504040204" pitchFamily="50" charset="-128"/>
            </a:endParaRPr>
          </a:p>
        </p:txBody>
      </p:sp>
      <p:grpSp>
        <p:nvGrpSpPr>
          <p:cNvPr id="5" name="グループ化 4"/>
          <p:cNvGrpSpPr/>
          <p:nvPr/>
        </p:nvGrpSpPr>
        <p:grpSpPr>
          <a:xfrm>
            <a:off x="0" y="2679513"/>
            <a:ext cx="6392735" cy="1676332"/>
            <a:chOff x="6573" y="784235"/>
            <a:chExt cx="6392735" cy="1676332"/>
          </a:xfrm>
        </p:grpSpPr>
        <p:sp>
          <p:nvSpPr>
            <p:cNvPr id="23" name="テキスト ボックス 1"/>
            <p:cNvSpPr txBox="1">
              <a:spLocks noChangeArrowheads="1"/>
            </p:cNvSpPr>
            <p:nvPr/>
          </p:nvSpPr>
          <p:spPr bwMode="auto">
            <a:xfrm>
              <a:off x="6573" y="784235"/>
              <a:ext cx="1431802"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1pPr>
              <a:lvl2pPr marL="742950" indent="-28575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2pPr>
              <a:lvl3pPr marL="11430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3pPr>
              <a:lvl4pPr marL="16002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buChar char="»"/>
                <a:defRPr kumimoji="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buChar char="»"/>
                <a:defRPr kumimoji="1">
                  <a:solidFill>
                    <a:schemeClr val="tx1"/>
                  </a:solidFill>
                  <a:latin typeface="ＭＳ Ｐゴシック" panose="020B0600070205080204" pitchFamily="50" charset="-128"/>
                  <a:ea typeface="ＭＳ Ｐゴシック" panose="020B0600070205080204" pitchFamily="50" charset="-128"/>
                </a:defRPr>
              </a:lvl9pPr>
            </a:lstStyle>
            <a:p>
              <a:pPr defTabSz="204578" fontAlgn="base">
                <a:spcBef>
                  <a:spcPct val="0"/>
                </a:spcBef>
                <a:spcAft>
                  <a:spcPct val="0"/>
                </a:spcAft>
                <a:buNone/>
                <a:defRPr/>
              </a:pPr>
              <a:r>
                <a:rPr lang="ja-JP" altLang="en-US" sz="1200" dirty="0">
                  <a:solidFill>
                    <a:srgbClr val="000000"/>
                  </a:solidFill>
                  <a:latin typeface="Meiryo UI" panose="020B0604030504040204" pitchFamily="50" charset="-128"/>
                  <a:ea typeface="Meiryo UI" panose="020B0604030504040204" pitchFamily="50" charset="-128"/>
                </a:rPr>
                <a:t>■　ココワークの野菜</a:t>
              </a:r>
              <a:endParaRPr lang="en-US" altLang="ja-JP" sz="1200" dirty="0">
                <a:solidFill>
                  <a:srgbClr val="000000"/>
                </a:solidFill>
                <a:latin typeface="Meiryo UI" panose="020B0604030504040204" pitchFamily="50" charset="-128"/>
                <a:ea typeface="Meiryo UI" panose="020B0604030504040204" pitchFamily="50" charset="-128"/>
              </a:endParaRPr>
            </a:p>
          </p:txBody>
        </p:sp>
        <p:grpSp>
          <p:nvGrpSpPr>
            <p:cNvPr id="8" name="グループ化 7"/>
            <p:cNvGrpSpPr/>
            <p:nvPr/>
          </p:nvGrpSpPr>
          <p:grpSpPr>
            <a:xfrm>
              <a:off x="581577" y="1523741"/>
              <a:ext cx="3423152" cy="900246"/>
              <a:chOff x="251365" y="3124856"/>
              <a:chExt cx="3404886" cy="900246"/>
            </a:xfrm>
            <a:solidFill>
              <a:schemeClr val="bg1"/>
            </a:solidFill>
          </p:grpSpPr>
          <p:sp>
            <p:nvSpPr>
              <p:cNvPr id="24" name="正方形/長方形 23"/>
              <p:cNvSpPr/>
              <p:nvPr/>
            </p:nvSpPr>
            <p:spPr>
              <a:xfrm>
                <a:off x="251365" y="3124856"/>
                <a:ext cx="1956011" cy="900246"/>
              </a:xfrm>
              <a:prstGeom prst="rect">
                <a:avLst/>
              </a:prstGeom>
              <a:grpFill/>
            </p:spPr>
            <p:txBody>
              <a:bodyPr wrap="square">
                <a:spAutoFit/>
              </a:bodyPr>
              <a:lstStyle/>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セルバチコ（ワイルドルッコラ）</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ルッコラ</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パクチー</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スイスチャード</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フリルレタス</a:t>
                </a:r>
                <a:endParaRPr lang="en-US" altLang="ja-JP" sz="1050" spc="30" dirty="0">
                  <a:solidFill>
                    <a:prstClr val="black"/>
                  </a:solidFill>
                  <a:latin typeface="Meiryo UI" panose="020B0604030504040204" pitchFamily="50" charset="-128"/>
                  <a:ea typeface="Meiryo UI" panose="020B0604030504040204" pitchFamily="50" charset="-128"/>
                </a:endParaRPr>
              </a:p>
            </p:txBody>
          </p:sp>
          <p:sp>
            <p:nvSpPr>
              <p:cNvPr id="25" name="正方形/長方形 24"/>
              <p:cNvSpPr/>
              <p:nvPr/>
            </p:nvSpPr>
            <p:spPr>
              <a:xfrm>
                <a:off x="2115992" y="3138590"/>
                <a:ext cx="1540259" cy="738664"/>
              </a:xfrm>
              <a:prstGeom prst="rect">
                <a:avLst/>
              </a:prstGeom>
              <a:grpFill/>
            </p:spPr>
            <p:txBody>
              <a:bodyPr wrap="square">
                <a:spAutoFit/>
              </a:bodyPr>
              <a:lstStyle/>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サラダほうれん草</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サラダ</a:t>
                </a:r>
                <a:r>
                  <a:rPr lang="ja-JP" altLang="en-US" sz="1050" spc="30" dirty="0" err="1">
                    <a:solidFill>
                      <a:prstClr val="black"/>
                    </a:solidFill>
                    <a:latin typeface="Meiryo UI" panose="020B0604030504040204" pitchFamily="50" charset="-128"/>
                    <a:ea typeface="Meiryo UI" panose="020B0604030504040204" pitchFamily="50" charset="-128"/>
                  </a:rPr>
                  <a:t>こ</a:t>
                </a:r>
                <a:r>
                  <a:rPr lang="ja-JP" altLang="en-US" sz="1050" spc="30" dirty="0">
                    <a:solidFill>
                      <a:prstClr val="black"/>
                    </a:solidFill>
                    <a:latin typeface="Meiryo UI" panose="020B0604030504040204" pitchFamily="50" charset="-128"/>
                    <a:ea typeface="Meiryo UI" panose="020B0604030504040204" pitchFamily="50" charset="-128"/>
                  </a:rPr>
                  <a:t>まつな</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赤茎みず</a:t>
                </a:r>
                <a:r>
                  <a:rPr lang="ja-JP" altLang="en-US" sz="1050" spc="30" dirty="0" err="1">
                    <a:solidFill>
                      <a:prstClr val="black"/>
                    </a:solidFill>
                    <a:latin typeface="Meiryo UI" panose="020B0604030504040204" pitchFamily="50" charset="-128"/>
                    <a:ea typeface="Meiryo UI" panose="020B0604030504040204" pitchFamily="50" charset="-128"/>
                  </a:rPr>
                  <a:t>な</a:t>
                </a:r>
                <a:endParaRPr lang="en-US" altLang="ja-JP" sz="1050" spc="30" dirty="0">
                  <a:solidFill>
                    <a:prstClr val="black"/>
                  </a:solidFill>
                  <a:latin typeface="Meiryo UI" panose="020B0604030504040204" pitchFamily="50" charset="-128"/>
                  <a:ea typeface="Meiryo UI" panose="020B0604030504040204" pitchFamily="50" charset="-128"/>
                </a:endParaRPr>
              </a:p>
              <a:p>
                <a:pPr defTabSz="102289">
                  <a:defRPr/>
                </a:pPr>
                <a:r>
                  <a:rPr lang="ja-JP" altLang="en-US" sz="1050" spc="30" dirty="0">
                    <a:solidFill>
                      <a:prstClr val="black"/>
                    </a:solidFill>
                    <a:latin typeface="Meiryo UI" panose="020B0604030504040204" pitchFamily="50" charset="-128"/>
                    <a:ea typeface="Meiryo UI" panose="020B0604030504040204" pitchFamily="50" charset="-128"/>
                  </a:rPr>
                  <a:t>レッドオークレタス　　</a:t>
                </a:r>
                <a:r>
                  <a:rPr lang="en-US" altLang="ja-JP" sz="1050" spc="30" dirty="0">
                    <a:solidFill>
                      <a:prstClr val="black"/>
                    </a:solidFill>
                    <a:latin typeface="Meiryo UI" panose="020B0604030504040204" pitchFamily="50" charset="-128"/>
                    <a:ea typeface="Meiryo UI" panose="020B0604030504040204" pitchFamily="50" charset="-128"/>
                  </a:rPr>
                  <a:t>etc.</a:t>
                </a:r>
              </a:p>
            </p:txBody>
          </p:sp>
        </p:grpSp>
        <p:pic>
          <p:nvPicPr>
            <p:cNvPr id="26" name="図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3903" y="1136964"/>
              <a:ext cx="1985405" cy="1323603"/>
            </a:xfrm>
            <a:prstGeom prst="rect">
              <a:avLst/>
            </a:prstGeom>
          </p:spPr>
        </p:pic>
        <p:sp>
          <p:nvSpPr>
            <p:cNvPr id="34" name="テキスト ボックス 33"/>
            <p:cNvSpPr txBox="1"/>
            <p:nvPr/>
          </p:nvSpPr>
          <p:spPr>
            <a:xfrm>
              <a:off x="268184" y="1045286"/>
              <a:ext cx="3913773" cy="415498"/>
            </a:xfrm>
            <a:prstGeom prst="rect">
              <a:avLst/>
            </a:prstGeom>
            <a:noFill/>
          </p:spPr>
          <p:txBody>
            <a:bodyPr wrap="square" rtlCol="0">
              <a:spAutoFit/>
            </a:bodyPr>
            <a:lstStyle/>
            <a:p>
              <a:r>
                <a:rPr lang="ja-JP" altLang="en-US" sz="1050" dirty="0">
                  <a:latin typeface="Meiryo UI" panose="020B0604030504040204" pitchFamily="50" charset="-128"/>
                  <a:ea typeface="Meiryo UI" panose="020B0604030504040204" pitchFamily="50" charset="-128"/>
                </a:rPr>
                <a:t>・ 栽培期間中 無農薬</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えぐみが少なく、すべてサッと洗うだけで生で召し上がっていただけます</a:t>
              </a:r>
            </a:p>
          </p:txBody>
        </p:sp>
      </p:grpSp>
      <p:sp>
        <p:nvSpPr>
          <p:cNvPr id="38" name="正方形/長方形 37"/>
          <p:cNvSpPr/>
          <p:nvPr/>
        </p:nvSpPr>
        <p:spPr>
          <a:xfrm>
            <a:off x="3930555" y="159622"/>
            <a:ext cx="2972523" cy="276999"/>
          </a:xfrm>
          <a:prstGeom prst="rect">
            <a:avLst/>
          </a:prstGeom>
        </p:spPr>
        <p:txBody>
          <a:bodyPr wrap="square">
            <a:spAutoFit/>
          </a:bodyPr>
          <a:lstStyle/>
          <a:p>
            <a:r>
              <a:rPr lang="ja-JP" altLang="en-US" sz="1200" dirty="0">
                <a:latin typeface="Meiryo UI" panose="020B0604030504040204" pitchFamily="50" charset="-128"/>
                <a:ea typeface="Meiryo UI" panose="020B0604030504040204" pitchFamily="50" charset="-128"/>
              </a:rPr>
              <a:t>太陽光型水耕栽培で育てる江坂の野菜</a:t>
            </a:r>
          </a:p>
        </p:txBody>
      </p:sp>
      <p:sp>
        <p:nvSpPr>
          <p:cNvPr id="28" name="テキスト ボックス 27"/>
          <p:cNvSpPr txBox="1"/>
          <p:nvPr/>
        </p:nvSpPr>
        <p:spPr>
          <a:xfrm>
            <a:off x="3364368" y="6661634"/>
            <a:ext cx="2595697" cy="406971"/>
          </a:xfrm>
          <a:prstGeom prst="rect">
            <a:avLst/>
          </a:prstGeom>
          <a:noFill/>
        </p:spPr>
        <p:txBody>
          <a:bodyPr wrap="square" rtlCol="0">
            <a:spAutoFit/>
          </a:bodyPr>
          <a:lstStyle/>
          <a:p>
            <a:pPr>
              <a:lnSpc>
                <a:spcPts val="1300"/>
              </a:lnSpc>
            </a:pPr>
            <a:r>
              <a:rPr kumimoji="1" lang="ja-JP" altLang="en-US" sz="900" spc="30" dirty="0">
                <a:latin typeface="Meiryo UI" panose="020B0604030504040204" pitchFamily="50" charset="-128"/>
                <a:ea typeface="Meiryo UI" panose="020B0604030504040204" pitchFamily="50" charset="-128"/>
              </a:rPr>
              <a:t>弊社</a:t>
            </a:r>
            <a:r>
              <a:rPr kumimoji="1" lang="en-US" altLang="ja-JP" sz="900" spc="30" dirty="0">
                <a:latin typeface="Meiryo UI" panose="020B0604030504040204" pitchFamily="50" charset="-128"/>
                <a:ea typeface="Meiryo UI" panose="020B0604030504040204" pitchFamily="50" charset="-128"/>
              </a:rPr>
              <a:t>web</a:t>
            </a:r>
            <a:r>
              <a:rPr kumimoji="1" lang="ja-JP" altLang="en-US" sz="900" spc="30" dirty="0">
                <a:latin typeface="Meiryo UI" panose="020B0604030504040204" pitchFamily="50" charset="-128"/>
                <a:ea typeface="Meiryo UI" panose="020B0604030504040204" pitchFamily="50" charset="-128"/>
              </a:rPr>
              <a:t>サイトでは、ココワークの野菜を買えるお店やレシピなどをご紹介しています</a:t>
            </a:r>
          </a:p>
        </p:txBody>
      </p:sp>
      <p:sp>
        <p:nvSpPr>
          <p:cNvPr id="46" name="正方形/長方形 45"/>
          <p:cNvSpPr/>
          <p:nvPr/>
        </p:nvSpPr>
        <p:spPr>
          <a:xfrm>
            <a:off x="105385" y="6482196"/>
            <a:ext cx="1675582" cy="1061829"/>
          </a:xfrm>
          <a:prstGeom prst="rect">
            <a:avLst/>
          </a:prstGeom>
        </p:spPr>
        <p:txBody>
          <a:bodyPr wrap="square">
            <a:spAutoFit/>
          </a:bodyPr>
          <a:lstStyle/>
          <a:p>
            <a:r>
              <a:rPr lang="ja-JP" altLang="en-US" sz="900" dirty="0">
                <a:latin typeface="Meiryo UI" panose="020B0604030504040204" pitchFamily="50" charset="-128"/>
                <a:ea typeface="Meiryo UI" panose="020B0604030504040204" pitchFamily="50" charset="-128"/>
              </a:rPr>
              <a:t>ココワーク 江坂ファーム</a:t>
            </a:r>
            <a:endParaRPr lang="en-US" altLang="ja-JP" sz="900" dirty="0">
              <a:latin typeface="Meiryo UI" panose="020B0604030504040204" pitchFamily="50" charset="-128"/>
              <a:ea typeface="Meiryo UI" panose="020B0604030504040204" pitchFamily="50" charset="-128"/>
            </a:endParaRPr>
          </a:p>
          <a:p>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大阪メトロ </a:t>
            </a:r>
            <a:r>
              <a:rPr kumimoji="1" lang="ja-JP" altLang="en-US" sz="900" dirty="0">
                <a:latin typeface="Meiryo UI" panose="020B0604030504040204" pitchFamily="50" charset="-128"/>
                <a:ea typeface="Meiryo UI" panose="020B0604030504040204" pitchFamily="50" charset="-128"/>
              </a:rPr>
              <a:t>御堂筋線　</a:t>
            </a:r>
            <a:endParaRPr kumimoji="1" lang="en-US" altLang="ja-JP" sz="900" dirty="0">
              <a:latin typeface="Meiryo UI" panose="020B0604030504040204" pitchFamily="50" charset="-128"/>
              <a:ea typeface="Meiryo UI" panose="020B0604030504040204" pitchFamily="50" charset="-128"/>
            </a:endParaRPr>
          </a:p>
          <a:p>
            <a:r>
              <a:rPr kumimoji="1" lang="ja-JP" altLang="en-US" sz="900" dirty="0">
                <a:latin typeface="Meiryo UI" panose="020B0604030504040204" pitchFamily="50" charset="-128"/>
                <a:ea typeface="Meiryo UI" panose="020B0604030504040204" pitchFamily="50" charset="-128"/>
              </a:rPr>
              <a:t>江坂駅南口から徒歩約</a:t>
            </a:r>
            <a:r>
              <a:rPr kumimoji="1" lang="en-US" altLang="ja-JP" sz="900" dirty="0">
                <a:latin typeface="Meiryo UI" panose="020B0604030504040204" pitchFamily="50" charset="-128"/>
                <a:ea typeface="Meiryo UI" panose="020B0604030504040204" pitchFamily="50" charset="-128"/>
              </a:rPr>
              <a:t>10</a:t>
            </a:r>
            <a:r>
              <a:rPr kumimoji="1" lang="ja-JP" altLang="en-US" sz="900" dirty="0">
                <a:latin typeface="Meiryo UI" panose="020B0604030504040204" pitchFamily="50" charset="-128"/>
                <a:ea typeface="Meiryo UI" panose="020B0604030504040204" pitchFamily="50" charset="-128"/>
              </a:rPr>
              <a:t>分</a:t>
            </a:r>
            <a:endParaRPr kumimoji="1" lang="en-US" altLang="ja-JP" sz="90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ja-JP" altLang="en-US" sz="900" dirty="0">
                <a:latin typeface="Meiryo UI" panose="020B0604030504040204" pitchFamily="50" charset="-128"/>
                <a:ea typeface="Meiryo UI" panose="020B0604030504040204" pitchFamily="50" charset="-128"/>
              </a:rPr>
              <a:t>（住友ファーマ総合研究所の</a:t>
            </a:r>
            <a:endParaRPr kumimoji="1" lang="en-US" altLang="ja-JP" sz="900" dirty="0">
              <a:latin typeface="Meiryo UI" panose="020B0604030504040204" pitchFamily="50" charset="-128"/>
              <a:ea typeface="Meiryo UI" panose="020B0604030504040204" pitchFamily="50" charset="-128"/>
            </a:endParaRPr>
          </a:p>
          <a:p>
            <a:r>
              <a:rPr kumimoji="1" lang="ja-JP" altLang="en-US" sz="900" dirty="0">
                <a:latin typeface="Meiryo UI" panose="020B0604030504040204" pitchFamily="50" charset="-128"/>
                <a:ea typeface="Meiryo UI" panose="020B0604030504040204" pitchFamily="50" charset="-128"/>
              </a:rPr>
              <a:t>入口から入場ください）</a:t>
            </a:r>
            <a:endParaRPr lang="ja-JP" altLang="en-US" sz="900" dirty="0"/>
          </a:p>
        </p:txBody>
      </p:sp>
      <p:pic>
        <p:nvPicPr>
          <p:cNvPr id="10" name="図 9">
            <a:extLst>
              <a:ext uri="{FF2B5EF4-FFF2-40B4-BE49-F238E27FC236}">
                <a16:creationId xmlns:a16="http://schemas.microsoft.com/office/drawing/2014/main" id="{BCED24DD-EC60-4ACE-A137-CA3E5DB627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6844" y="6462620"/>
            <a:ext cx="1667524" cy="1874192"/>
          </a:xfrm>
          <a:prstGeom prst="rect">
            <a:avLst/>
          </a:prstGeom>
        </p:spPr>
      </p:pic>
      <p:sp>
        <p:nvSpPr>
          <p:cNvPr id="36" name="テキスト ボックス 35">
            <a:extLst>
              <a:ext uri="{FF2B5EF4-FFF2-40B4-BE49-F238E27FC236}">
                <a16:creationId xmlns:a16="http://schemas.microsoft.com/office/drawing/2014/main" id="{344FBD73-1506-489C-A760-C8B4189C2C85}"/>
              </a:ext>
            </a:extLst>
          </p:cNvPr>
          <p:cNvSpPr txBox="1"/>
          <p:nvPr/>
        </p:nvSpPr>
        <p:spPr>
          <a:xfrm>
            <a:off x="3389208" y="7595841"/>
            <a:ext cx="2595697" cy="240259"/>
          </a:xfrm>
          <a:prstGeom prst="rect">
            <a:avLst/>
          </a:prstGeom>
          <a:noFill/>
        </p:spPr>
        <p:txBody>
          <a:bodyPr wrap="square" rtlCol="0">
            <a:spAutoFit/>
          </a:bodyPr>
          <a:lstStyle/>
          <a:p>
            <a:pPr>
              <a:lnSpc>
                <a:spcPts val="1300"/>
              </a:lnSpc>
            </a:pPr>
            <a:r>
              <a:rPr kumimoji="1" lang="ja-JP" altLang="en-US" sz="900" spc="30" dirty="0">
                <a:latin typeface="Meiryo UI" panose="020B0604030504040204" pitchFamily="50" charset="-128"/>
                <a:ea typeface="Meiryo UI" panose="020B0604030504040204" pitchFamily="50" charset="-128"/>
              </a:rPr>
              <a:t>野菜は産直サイト</a:t>
            </a:r>
            <a:r>
              <a:rPr kumimoji="1" lang="en-US" altLang="ja-JP" sz="900" spc="30" dirty="0">
                <a:latin typeface="Meiryo UI" panose="020B0604030504040204" pitchFamily="50" charset="-128"/>
                <a:ea typeface="Meiryo UI" panose="020B0604030504040204" pitchFamily="50" charset="-128"/>
              </a:rPr>
              <a:t>OWL(</a:t>
            </a:r>
            <a:r>
              <a:rPr kumimoji="1" lang="ja-JP" altLang="en-US" sz="900" spc="30" dirty="0">
                <a:latin typeface="Meiryo UI" panose="020B0604030504040204" pitchFamily="50" charset="-128"/>
                <a:ea typeface="Meiryo UI" panose="020B0604030504040204" pitchFamily="50" charset="-128"/>
              </a:rPr>
              <a:t>アウル）で購入できます</a:t>
            </a:r>
          </a:p>
        </p:txBody>
      </p:sp>
      <p:pic>
        <p:nvPicPr>
          <p:cNvPr id="37" name="図 36">
            <a:extLst>
              <a:ext uri="{FF2B5EF4-FFF2-40B4-BE49-F238E27FC236}">
                <a16:creationId xmlns:a16="http://schemas.microsoft.com/office/drawing/2014/main" id="{134DA52D-B42C-44EA-94AB-8BAD5C3E43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5401" y="7591898"/>
            <a:ext cx="647950" cy="647950"/>
          </a:xfrm>
          <a:prstGeom prst="rect">
            <a:avLst/>
          </a:prstGeom>
        </p:spPr>
      </p:pic>
      <p:pic>
        <p:nvPicPr>
          <p:cNvPr id="42" name="図 41">
            <a:extLst>
              <a:ext uri="{FF2B5EF4-FFF2-40B4-BE49-F238E27FC236}">
                <a16:creationId xmlns:a16="http://schemas.microsoft.com/office/drawing/2014/main" id="{DFDD45C5-26F9-4F57-9608-DF4B1073DC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8019" y="8847861"/>
            <a:ext cx="1056700" cy="1056700"/>
          </a:xfrm>
          <a:prstGeom prst="rect">
            <a:avLst/>
          </a:prstGeom>
        </p:spPr>
      </p:pic>
      <p:pic>
        <p:nvPicPr>
          <p:cNvPr id="40" name="図 39">
            <a:extLst>
              <a:ext uri="{FF2B5EF4-FFF2-40B4-BE49-F238E27FC236}">
                <a16:creationId xmlns:a16="http://schemas.microsoft.com/office/drawing/2014/main" id="{12F19B7C-685D-4142-8E61-C18FE0142A0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935" y="8870599"/>
            <a:ext cx="1056700" cy="1056088"/>
          </a:xfrm>
          <a:prstGeom prst="rect">
            <a:avLst/>
          </a:prstGeom>
        </p:spPr>
      </p:pic>
      <p:sp>
        <p:nvSpPr>
          <p:cNvPr id="32" name="テキスト ボックス 31">
            <a:extLst>
              <a:ext uri="{FF2B5EF4-FFF2-40B4-BE49-F238E27FC236}">
                <a16:creationId xmlns:a16="http://schemas.microsoft.com/office/drawing/2014/main" id="{ED9FB762-A1EE-48EB-BEC2-F24868E16A0A}"/>
              </a:ext>
            </a:extLst>
          </p:cNvPr>
          <p:cNvSpPr txBox="1"/>
          <p:nvPr/>
        </p:nvSpPr>
        <p:spPr>
          <a:xfrm>
            <a:off x="203037" y="8645328"/>
            <a:ext cx="6654963" cy="240259"/>
          </a:xfrm>
          <a:prstGeom prst="rect">
            <a:avLst/>
          </a:prstGeom>
          <a:noFill/>
        </p:spPr>
        <p:txBody>
          <a:bodyPr wrap="square" rtlCol="0">
            <a:spAutoFit/>
          </a:bodyPr>
          <a:lstStyle/>
          <a:p>
            <a:pPr>
              <a:lnSpc>
                <a:spcPts val="1300"/>
              </a:lnSpc>
            </a:pPr>
            <a:r>
              <a:rPr lang="ja-JP" altLang="en-US" sz="900" dirty="0">
                <a:latin typeface="Meiryo UI" panose="020B0604030504040204" pitchFamily="50" charset="-128"/>
                <a:ea typeface="Meiryo UI" panose="020B0604030504040204" pitchFamily="50" charset="-128"/>
              </a:rPr>
              <a:t>分担を調整し、得意な作業で自信をつけ、少しずつできることを増やすことで、みんなが自分の活躍できる時間を持てるようになってきました</a:t>
            </a:r>
            <a:endParaRPr kumimoji="1" lang="ja-JP" altLang="en-US" sz="900" spc="30" dirty="0">
              <a:latin typeface="Meiryo UI" panose="020B0604030504040204" pitchFamily="50" charset="-128"/>
              <a:ea typeface="Meiryo UI" panose="020B0604030504040204" pitchFamily="50" charset="-128"/>
            </a:endParaRPr>
          </a:p>
        </p:txBody>
      </p:sp>
      <p:pic>
        <p:nvPicPr>
          <p:cNvPr id="4" name="図 3" descr="テーブルを囲んでいる人達&#10;&#10;AI 生成コンテンツは誤りを含む可能性があります。">
            <a:extLst>
              <a:ext uri="{FF2B5EF4-FFF2-40B4-BE49-F238E27FC236}">
                <a16:creationId xmlns:a16="http://schemas.microsoft.com/office/drawing/2014/main" id="{318025CA-A3A1-4657-330F-89C591A133E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54699" y="8873769"/>
            <a:ext cx="1380534" cy="1035401"/>
          </a:xfrm>
          <a:prstGeom prst="rect">
            <a:avLst/>
          </a:prstGeom>
        </p:spPr>
      </p:pic>
      <p:pic>
        <p:nvPicPr>
          <p:cNvPr id="9" name="図 8" descr="人, 建物, 食品, 男 が含まれている画像&#10;&#10;AI 生成コンテンツは誤りを含む可能性があります。">
            <a:extLst>
              <a:ext uri="{FF2B5EF4-FFF2-40B4-BE49-F238E27FC236}">
                <a16:creationId xmlns:a16="http://schemas.microsoft.com/office/drawing/2014/main" id="{5EFF66C9-E359-90BF-DF9B-EADAB67E7B5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62885" y="8885588"/>
            <a:ext cx="1541147" cy="1027948"/>
          </a:xfrm>
          <a:prstGeom prst="rect">
            <a:avLst/>
          </a:prstGeom>
        </p:spPr>
      </p:pic>
      <p:pic>
        <p:nvPicPr>
          <p:cNvPr id="12" name="図 11" descr="帽子をかぶっている男はひげが生えている植物&#10;&#10;AI 生成コンテンツは誤りを含む可能性があります。">
            <a:extLst>
              <a:ext uri="{FF2B5EF4-FFF2-40B4-BE49-F238E27FC236}">
                <a16:creationId xmlns:a16="http://schemas.microsoft.com/office/drawing/2014/main" id="{1CB215BD-DAF8-480B-D410-46F8A7AB360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72887" y="8889687"/>
            <a:ext cx="1541147" cy="1027949"/>
          </a:xfrm>
          <a:prstGeom prst="rect">
            <a:avLst/>
          </a:prstGeom>
        </p:spPr>
      </p:pic>
    </p:spTree>
    <p:extLst>
      <p:ext uri="{BB962C8B-B14F-4D97-AF65-F5344CB8AC3E}">
        <p14:creationId xmlns:p14="http://schemas.microsoft.com/office/powerpoint/2010/main" val="20897490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895</TotalTime>
  <Words>524</Words>
  <Application>Microsoft Office PowerPoint</Application>
  <PresentationFormat>A4 210 x 297 mm</PresentationFormat>
  <Paragraphs>63</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HGS創英角ﾎﾟｯﾌﾟ体</vt:lpstr>
      <vt:lpstr>Meiryo UI</vt:lpstr>
      <vt:lpstr>游ゴシック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Watanabe, Akiko(渡辺 晶子)</dc:creator>
  <cp:lastModifiedBy>Kanno, Toshihiro(冠野 俊宏)</cp:lastModifiedBy>
  <cp:revision>76</cp:revision>
  <cp:lastPrinted>2026-07-06T06:17:02Z</cp:lastPrinted>
  <dcterms:created xsi:type="dcterms:W3CDTF">2019-08-27T07:51:25Z</dcterms:created>
  <dcterms:modified xsi:type="dcterms:W3CDTF">2026-07-07T04:50:53Z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95be0c-d8a3-4cbb-83d7-ed943866e6ed_Enabled">
    <vt:lpwstr>true</vt:lpwstr>
  </property>
  <property fmtid="{D5CDD505-2E9C-101B-9397-08002B2CF9AE}" pid="3" name="MSIP_Label_4695be0c-d8a3-4cbb-83d7-ed943866e6ed_SetDate">
    <vt:lpwstr>2023-05-18T07:12:06Z</vt:lpwstr>
  </property>
  <property fmtid="{D5CDD505-2E9C-101B-9397-08002B2CF9AE}" pid="4" name="MSIP_Label_4695be0c-d8a3-4cbb-83d7-ed943866e6ed_Method">
    <vt:lpwstr>Standard</vt:lpwstr>
  </property>
  <property fmtid="{D5CDD505-2E9C-101B-9397-08002B2CF9AE}" pid="5" name="MSIP_Label_4695be0c-d8a3-4cbb-83d7-ed943866e6ed_Name">
    <vt:lpwstr>Level1：制限なし</vt:lpwstr>
  </property>
  <property fmtid="{D5CDD505-2E9C-101B-9397-08002B2CF9AE}" pid="6" name="MSIP_Label_4695be0c-d8a3-4cbb-83d7-ed943866e6ed_SiteId">
    <vt:lpwstr>0c5063b9-e6ab-4cef-ab5c-669390af04ac</vt:lpwstr>
  </property>
  <property fmtid="{D5CDD505-2E9C-101B-9397-08002B2CF9AE}" pid="7" name="MSIP_Label_4695be0c-d8a3-4cbb-83d7-ed943866e6ed_ActionId">
    <vt:lpwstr>9d8147c2-92b1-4cc3-bcf2-b663d4569b38</vt:lpwstr>
  </property>
  <property fmtid="{D5CDD505-2E9C-101B-9397-08002B2CF9AE}" pid="8" name="MSIP_Label_4695be0c-d8a3-4cbb-83d7-ed943866e6ed_ContentBits">
    <vt:lpwstr>0</vt:lpwstr>
  </property>
</Properties>
</file>